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handoutMasterIdLst>
    <p:handoutMasterId r:id="rId30"/>
  </p:handoutMasterIdLst>
  <p:sldIdLst>
    <p:sldId id="476" r:id="rId5"/>
    <p:sldId id="490" r:id="rId6"/>
    <p:sldId id="491" r:id="rId7"/>
    <p:sldId id="479" r:id="rId8"/>
    <p:sldId id="367" r:id="rId9"/>
    <p:sldId id="496" r:id="rId10"/>
    <p:sldId id="493" r:id="rId11"/>
    <p:sldId id="494" r:id="rId12"/>
    <p:sldId id="495" r:id="rId13"/>
    <p:sldId id="492" r:id="rId14"/>
    <p:sldId id="481" r:id="rId15"/>
    <p:sldId id="447" r:id="rId16"/>
    <p:sldId id="497" r:id="rId17"/>
    <p:sldId id="471" r:id="rId18"/>
    <p:sldId id="475" r:id="rId19"/>
    <p:sldId id="459" r:id="rId20"/>
    <p:sldId id="457" r:id="rId21"/>
    <p:sldId id="460" r:id="rId22"/>
    <p:sldId id="461" r:id="rId23"/>
    <p:sldId id="470" r:id="rId24"/>
    <p:sldId id="465" r:id="rId25"/>
    <p:sldId id="462" r:id="rId26"/>
    <p:sldId id="498" r:id="rId27"/>
    <p:sldId id="396" r:id="rId28"/>
  </p:sldIdLst>
  <p:sldSz cx="9144000" cy="5143500" type="screen16x9"/>
  <p:notesSz cx="6810375" cy="9942513"/>
  <p:defaultTextStyle>
    <a:defPPr>
      <a:defRPr lang="nl-NL"/>
    </a:defPPr>
    <a:lvl1pPr algn="l" defTabSz="685800" rtl="0" eaLnBrk="0" fontAlgn="base" hangingPunct="0">
      <a:spcBef>
        <a:spcPct val="0"/>
      </a:spcBef>
      <a:spcAft>
        <a:spcPct val="0"/>
      </a:spcAft>
      <a:defRPr sz="1300" kern="1200">
        <a:solidFill>
          <a:schemeClr val="tx1"/>
        </a:solidFill>
        <a:latin typeface="Calibri" charset="0"/>
        <a:ea typeface="ＭＳ Ｐゴシック" charset="0"/>
        <a:cs typeface="ＭＳ Ｐゴシック" charset="0"/>
      </a:defRPr>
    </a:lvl1pPr>
    <a:lvl2pPr marL="342900" indent="114300" algn="l" defTabSz="685800" rtl="0" eaLnBrk="0" fontAlgn="base" hangingPunct="0">
      <a:spcBef>
        <a:spcPct val="0"/>
      </a:spcBef>
      <a:spcAft>
        <a:spcPct val="0"/>
      </a:spcAft>
      <a:defRPr sz="1300" kern="1200">
        <a:solidFill>
          <a:schemeClr val="tx1"/>
        </a:solidFill>
        <a:latin typeface="Calibri" charset="0"/>
        <a:ea typeface="ＭＳ Ｐゴシック" charset="0"/>
        <a:cs typeface="ＭＳ Ｐゴシック" charset="0"/>
      </a:defRPr>
    </a:lvl2pPr>
    <a:lvl3pPr marL="685800" indent="228600" algn="l" defTabSz="685800" rtl="0" eaLnBrk="0" fontAlgn="base" hangingPunct="0">
      <a:spcBef>
        <a:spcPct val="0"/>
      </a:spcBef>
      <a:spcAft>
        <a:spcPct val="0"/>
      </a:spcAft>
      <a:defRPr sz="1300" kern="1200">
        <a:solidFill>
          <a:schemeClr val="tx1"/>
        </a:solidFill>
        <a:latin typeface="Calibri" charset="0"/>
        <a:ea typeface="ＭＳ Ｐゴシック" charset="0"/>
        <a:cs typeface="ＭＳ Ｐゴシック" charset="0"/>
      </a:defRPr>
    </a:lvl3pPr>
    <a:lvl4pPr marL="1028700" indent="342900" algn="l" defTabSz="685800" rtl="0" eaLnBrk="0" fontAlgn="base" hangingPunct="0">
      <a:spcBef>
        <a:spcPct val="0"/>
      </a:spcBef>
      <a:spcAft>
        <a:spcPct val="0"/>
      </a:spcAft>
      <a:defRPr sz="1300" kern="1200">
        <a:solidFill>
          <a:schemeClr val="tx1"/>
        </a:solidFill>
        <a:latin typeface="Calibri" charset="0"/>
        <a:ea typeface="ＭＳ Ｐゴシック" charset="0"/>
        <a:cs typeface="ＭＳ Ｐゴシック" charset="0"/>
      </a:defRPr>
    </a:lvl4pPr>
    <a:lvl5pPr marL="1371600" indent="457200" algn="l" defTabSz="685800" rtl="0" eaLnBrk="0" fontAlgn="base" hangingPunct="0">
      <a:spcBef>
        <a:spcPct val="0"/>
      </a:spcBef>
      <a:spcAft>
        <a:spcPct val="0"/>
      </a:spcAft>
      <a:defRPr sz="13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3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3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3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3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8000FF"/>
    <a:srgbClr val="06253E"/>
    <a:srgbClr val="032B42"/>
    <a:srgbClr val="113D64"/>
    <a:srgbClr val="FFEC6E"/>
    <a:srgbClr val="FFF648"/>
    <a:srgbClr val="0F3C67"/>
    <a:srgbClr val="003758"/>
    <a:srgbClr val="007A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9" autoAdjust="0"/>
    <p:restoredTop sz="90678" autoAdjust="0"/>
  </p:normalViewPr>
  <p:slideViewPr>
    <p:cSldViewPr snapToGrid="0" snapToObjects="1">
      <p:cViewPr varScale="1">
        <p:scale>
          <a:sx n="165" d="100"/>
          <a:sy n="165" d="100"/>
        </p:scale>
        <p:origin x="120" y="24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36" d="100"/>
        <a:sy n="236" d="100"/>
      </p:scale>
      <p:origin x="0" y="114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pPr>
              <a:defRPr/>
            </a:pPr>
            <a:fld id="{AA02569A-8CDF-3E4F-A4EC-C0A219830FC0}" type="datetimeFigureOut">
              <a:rPr lang="en-US"/>
              <a:pPr>
                <a:defRPr/>
              </a:pPr>
              <a:t>9/19/2019</a:t>
            </a:fld>
            <a:endParaRPr lang="nl-NL"/>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pPr>
              <a:defRPr/>
            </a:pPr>
            <a:endParaRPr lang="nl-NL"/>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pPr>
              <a:defRPr/>
            </a:pPr>
            <a:fld id="{3CB02004-8BDE-5042-A31B-865FF61B5E5B}" type="slidenum">
              <a:rPr lang="nl-NL"/>
              <a:pPr>
                <a:defRPr/>
              </a:pPr>
              <a:t>‹nr.›</a:t>
            </a:fld>
            <a:endParaRPr lang="nl-NL"/>
          </a:p>
        </p:txBody>
      </p:sp>
    </p:spTree>
    <p:extLst>
      <p:ext uri="{BB962C8B-B14F-4D97-AF65-F5344CB8AC3E}">
        <p14:creationId xmlns:p14="http://schemas.microsoft.com/office/powerpoint/2010/main" val="1092213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pPr>
              <a:defRPr/>
            </a:pPr>
            <a:fld id="{A5F2C559-4C3F-7247-81FA-101323E07925}" type="datetimeFigureOut">
              <a:rPr lang="en-US"/>
              <a:pPr>
                <a:defRPr/>
              </a:pPr>
              <a:t>9/19/2019</a:t>
            </a:fld>
            <a:endParaRPr lang="nl-NL"/>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pPr>
              <a:defRPr/>
            </a:pPr>
            <a:endParaRPr lang="nl-NL"/>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pPr>
              <a:defRPr/>
            </a:pPr>
            <a:fld id="{73142305-C6BA-7D4B-BA1A-2C57AE904649}" type="slidenum">
              <a:rPr lang="nl-NL"/>
              <a:pPr>
                <a:defRPr/>
              </a:pPr>
              <a:t>‹nr.›</a:t>
            </a:fld>
            <a:endParaRPr lang="nl-NL"/>
          </a:p>
        </p:txBody>
      </p:sp>
    </p:spTree>
    <p:extLst>
      <p:ext uri="{BB962C8B-B14F-4D97-AF65-F5344CB8AC3E}">
        <p14:creationId xmlns:p14="http://schemas.microsoft.com/office/powerpoint/2010/main" val="307006648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E5616D-1653-4A72-A4BA-E11F684B3036}" type="slidenum">
              <a:rPr lang="nl-NL" smtClean="0"/>
              <a:pPr/>
              <a:t>4</a:t>
            </a:fld>
            <a:endParaRPr lang="nl-NL"/>
          </a:p>
        </p:txBody>
      </p:sp>
    </p:spTree>
    <p:extLst>
      <p:ext uri="{BB962C8B-B14F-4D97-AF65-F5344CB8AC3E}">
        <p14:creationId xmlns:p14="http://schemas.microsoft.com/office/powerpoint/2010/main" val="408792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nl-NL"/>
              <a:t>26-10-17</a:t>
            </a:r>
          </a:p>
        </p:txBody>
      </p:sp>
      <p:sp>
        <p:nvSpPr>
          <p:cNvPr id="5"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6" name="Slide Number Placeholder 5"/>
          <p:cNvSpPr>
            <a:spLocks noGrp="1"/>
          </p:cNvSpPr>
          <p:nvPr>
            <p:ph type="sldNum" sz="quarter" idx="12"/>
          </p:nvPr>
        </p:nvSpPr>
        <p:spPr/>
        <p:txBody>
          <a:bodyPr/>
          <a:lstStyle>
            <a:lvl1pPr>
              <a:defRPr/>
            </a:lvl1pPr>
          </a:lstStyle>
          <a:p>
            <a:pPr>
              <a:defRPr/>
            </a:pPr>
            <a:fld id="{98C35103-F1D7-C549-B9A5-DEEBBF358AAE}" type="slidenum">
              <a:rPr lang="nl-NL"/>
              <a:pPr>
                <a:defRPr/>
              </a:pPr>
              <a:t>‹nr.›</a:t>
            </a:fld>
            <a:endParaRPr lang="nl-NL"/>
          </a:p>
        </p:txBody>
      </p:sp>
    </p:spTree>
    <p:extLst>
      <p:ext uri="{BB962C8B-B14F-4D97-AF65-F5344CB8AC3E}">
        <p14:creationId xmlns:p14="http://schemas.microsoft.com/office/powerpoint/2010/main" val="298704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nl-NL"/>
              <a:t>26-10-17</a:t>
            </a:r>
          </a:p>
        </p:txBody>
      </p:sp>
      <p:sp>
        <p:nvSpPr>
          <p:cNvPr id="5"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6" name="Slide Number Placeholder 5"/>
          <p:cNvSpPr>
            <a:spLocks noGrp="1"/>
          </p:cNvSpPr>
          <p:nvPr>
            <p:ph type="sldNum" sz="quarter" idx="12"/>
          </p:nvPr>
        </p:nvSpPr>
        <p:spPr/>
        <p:txBody>
          <a:bodyPr/>
          <a:lstStyle>
            <a:lvl1pPr>
              <a:defRPr/>
            </a:lvl1pPr>
          </a:lstStyle>
          <a:p>
            <a:pPr>
              <a:defRPr/>
            </a:pPr>
            <a:fld id="{B3D156A5-1320-024A-AE12-67BE53604FDE}" type="slidenum">
              <a:rPr lang="nl-NL"/>
              <a:pPr>
                <a:defRPr/>
              </a:pPr>
              <a:t>‹nr.›</a:t>
            </a:fld>
            <a:endParaRPr lang="nl-NL"/>
          </a:p>
        </p:txBody>
      </p:sp>
    </p:spTree>
    <p:extLst>
      <p:ext uri="{BB962C8B-B14F-4D97-AF65-F5344CB8AC3E}">
        <p14:creationId xmlns:p14="http://schemas.microsoft.com/office/powerpoint/2010/main" val="34388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nl-NL"/>
              <a:t>26-10-17</a:t>
            </a:r>
          </a:p>
        </p:txBody>
      </p:sp>
      <p:sp>
        <p:nvSpPr>
          <p:cNvPr id="5"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6" name="Slide Number Placeholder 5"/>
          <p:cNvSpPr>
            <a:spLocks noGrp="1"/>
          </p:cNvSpPr>
          <p:nvPr>
            <p:ph type="sldNum" sz="quarter" idx="12"/>
          </p:nvPr>
        </p:nvSpPr>
        <p:spPr/>
        <p:txBody>
          <a:bodyPr/>
          <a:lstStyle>
            <a:lvl1pPr>
              <a:defRPr/>
            </a:lvl1pPr>
          </a:lstStyle>
          <a:p>
            <a:pPr>
              <a:defRPr/>
            </a:pPr>
            <a:fld id="{03D65ECF-C539-6941-AD91-C069CFE1CBE5}" type="slidenum">
              <a:rPr lang="nl-NL"/>
              <a:pPr>
                <a:defRPr/>
              </a:pPr>
              <a:t>‹nr.›</a:t>
            </a:fld>
            <a:endParaRPr lang="nl-NL"/>
          </a:p>
        </p:txBody>
      </p:sp>
    </p:spTree>
    <p:extLst>
      <p:ext uri="{BB962C8B-B14F-4D97-AF65-F5344CB8AC3E}">
        <p14:creationId xmlns:p14="http://schemas.microsoft.com/office/powerpoint/2010/main" val="403590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nl-NL"/>
              <a:t>26-10-17</a:t>
            </a:r>
          </a:p>
        </p:txBody>
      </p:sp>
      <p:sp>
        <p:nvSpPr>
          <p:cNvPr id="5"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6" name="Slide Number Placeholder 5"/>
          <p:cNvSpPr>
            <a:spLocks noGrp="1"/>
          </p:cNvSpPr>
          <p:nvPr>
            <p:ph type="sldNum" sz="quarter" idx="12"/>
          </p:nvPr>
        </p:nvSpPr>
        <p:spPr/>
        <p:txBody>
          <a:bodyPr/>
          <a:lstStyle>
            <a:lvl1pPr>
              <a:defRPr/>
            </a:lvl1pPr>
          </a:lstStyle>
          <a:p>
            <a:pPr>
              <a:defRPr/>
            </a:pPr>
            <a:fld id="{BD85FB56-2FFB-6549-A56B-8D020996519A}" type="slidenum">
              <a:rPr lang="nl-NL"/>
              <a:pPr>
                <a:defRPr/>
              </a:pPr>
              <a:t>‹nr.›</a:t>
            </a:fld>
            <a:endParaRPr lang="nl-NL"/>
          </a:p>
        </p:txBody>
      </p:sp>
    </p:spTree>
    <p:extLst>
      <p:ext uri="{BB962C8B-B14F-4D97-AF65-F5344CB8AC3E}">
        <p14:creationId xmlns:p14="http://schemas.microsoft.com/office/powerpoint/2010/main" val="298828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l-NL"/>
              <a:t>26-10-17</a:t>
            </a:r>
          </a:p>
        </p:txBody>
      </p:sp>
      <p:sp>
        <p:nvSpPr>
          <p:cNvPr id="5"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6" name="Slide Number Placeholder 5"/>
          <p:cNvSpPr>
            <a:spLocks noGrp="1"/>
          </p:cNvSpPr>
          <p:nvPr>
            <p:ph type="sldNum" sz="quarter" idx="12"/>
          </p:nvPr>
        </p:nvSpPr>
        <p:spPr/>
        <p:txBody>
          <a:bodyPr/>
          <a:lstStyle>
            <a:lvl1pPr>
              <a:defRPr/>
            </a:lvl1pPr>
          </a:lstStyle>
          <a:p>
            <a:pPr>
              <a:defRPr/>
            </a:pPr>
            <a:fld id="{A5F04DB5-29C7-DA44-9854-20B7088275DC}" type="slidenum">
              <a:rPr lang="nl-NL"/>
              <a:pPr>
                <a:defRPr/>
              </a:pPr>
              <a:t>‹nr.›</a:t>
            </a:fld>
            <a:endParaRPr lang="nl-NL"/>
          </a:p>
        </p:txBody>
      </p:sp>
    </p:spTree>
    <p:extLst>
      <p:ext uri="{BB962C8B-B14F-4D97-AF65-F5344CB8AC3E}">
        <p14:creationId xmlns:p14="http://schemas.microsoft.com/office/powerpoint/2010/main" val="106450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nl-NL"/>
              <a:t>26-10-17</a:t>
            </a:r>
          </a:p>
        </p:txBody>
      </p:sp>
      <p:sp>
        <p:nvSpPr>
          <p:cNvPr id="6"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7" name="Slide Number Placeholder 5"/>
          <p:cNvSpPr>
            <a:spLocks noGrp="1"/>
          </p:cNvSpPr>
          <p:nvPr>
            <p:ph type="sldNum" sz="quarter" idx="12"/>
          </p:nvPr>
        </p:nvSpPr>
        <p:spPr/>
        <p:txBody>
          <a:bodyPr/>
          <a:lstStyle>
            <a:lvl1pPr>
              <a:defRPr/>
            </a:lvl1pPr>
          </a:lstStyle>
          <a:p>
            <a:pPr>
              <a:defRPr/>
            </a:pPr>
            <a:fld id="{41161024-58C4-6F49-BDB1-1C7D376BFB00}" type="slidenum">
              <a:rPr lang="nl-NL"/>
              <a:pPr>
                <a:defRPr/>
              </a:pPr>
              <a:t>‹nr.›</a:t>
            </a:fld>
            <a:endParaRPr lang="nl-NL"/>
          </a:p>
        </p:txBody>
      </p:sp>
    </p:spTree>
    <p:extLst>
      <p:ext uri="{BB962C8B-B14F-4D97-AF65-F5344CB8AC3E}">
        <p14:creationId xmlns:p14="http://schemas.microsoft.com/office/powerpoint/2010/main" val="216511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nl-NL"/>
              <a:t>26-10-17</a:t>
            </a:r>
          </a:p>
        </p:txBody>
      </p:sp>
      <p:sp>
        <p:nvSpPr>
          <p:cNvPr id="8"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9" name="Slide Number Placeholder 5"/>
          <p:cNvSpPr>
            <a:spLocks noGrp="1"/>
          </p:cNvSpPr>
          <p:nvPr>
            <p:ph type="sldNum" sz="quarter" idx="12"/>
          </p:nvPr>
        </p:nvSpPr>
        <p:spPr/>
        <p:txBody>
          <a:bodyPr/>
          <a:lstStyle>
            <a:lvl1pPr>
              <a:defRPr/>
            </a:lvl1pPr>
          </a:lstStyle>
          <a:p>
            <a:pPr>
              <a:defRPr/>
            </a:pPr>
            <a:fld id="{53A6DAEA-5AC7-DD47-ACC0-66714D223E1B}" type="slidenum">
              <a:rPr lang="nl-NL"/>
              <a:pPr>
                <a:defRPr/>
              </a:pPr>
              <a:t>‹nr.›</a:t>
            </a:fld>
            <a:endParaRPr lang="nl-NL"/>
          </a:p>
        </p:txBody>
      </p:sp>
    </p:spTree>
    <p:extLst>
      <p:ext uri="{BB962C8B-B14F-4D97-AF65-F5344CB8AC3E}">
        <p14:creationId xmlns:p14="http://schemas.microsoft.com/office/powerpoint/2010/main" val="302451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nl-NL"/>
              <a:t>26-10-17</a:t>
            </a:r>
          </a:p>
        </p:txBody>
      </p:sp>
      <p:sp>
        <p:nvSpPr>
          <p:cNvPr id="4"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5" name="Slide Number Placeholder 5"/>
          <p:cNvSpPr>
            <a:spLocks noGrp="1"/>
          </p:cNvSpPr>
          <p:nvPr>
            <p:ph type="sldNum" sz="quarter" idx="12"/>
          </p:nvPr>
        </p:nvSpPr>
        <p:spPr/>
        <p:txBody>
          <a:bodyPr/>
          <a:lstStyle>
            <a:lvl1pPr>
              <a:defRPr/>
            </a:lvl1pPr>
          </a:lstStyle>
          <a:p>
            <a:pPr>
              <a:defRPr/>
            </a:pPr>
            <a:fld id="{2E780D22-A781-2F4A-A3A3-353E3696A719}" type="slidenum">
              <a:rPr lang="nl-NL"/>
              <a:pPr>
                <a:defRPr/>
              </a:pPr>
              <a:t>‹nr.›</a:t>
            </a:fld>
            <a:endParaRPr lang="nl-NL"/>
          </a:p>
        </p:txBody>
      </p:sp>
    </p:spTree>
    <p:extLst>
      <p:ext uri="{BB962C8B-B14F-4D97-AF65-F5344CB8AC3E}">
        <p14:creationId xmlns:p14="http://schemas.microsoft.com/office/powerpoint/2010/main" val="398242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l-NL"/>
              <a:t>26-10-17</a:t>
            </a:r>
          </a:p>
        </p:txBody>
      </p:sp>
      <p:sp>
        <p:nvSpPr>
          <p:cNvPr id="3"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4" name="Slide Number Placeholder 5"/>
          <p:cNvSpPr>
            <a:spLocks noGrp="1"/>
          </p:cNvSpPr>
          <p:nvPr>
            <p:ph type="sldNum" sz="quarter" idx="12"/>
          </p:nvPr>
        </p:nvSpPr>
        <p:spPr/>
        <p:txBody>
          <a:bodyPr/>
          <a:lstStyle>
            <a:lvl1pPr>
              <a:defRPr/>
            </a:lvl1pPr>
          </a:lstStyle>
          <a:p>
            <a:pPr>
              <a:defRPr/>
            </a:pPr>
            <a:fld id="{7E31641B-CC54-1A49-9F6E-4461BB4C28F6}" type="slidenum">
              <a:rPr lang="nl-NL"/>
              <a:pPr>
                <a:defRPr/>
              </a:pPr>
              <a:t>‹nr.›</a:t>
            </a:fld>
            <a:endParaRPr lang="nl-NL"/>
          </a:p>
        </p:txBody>
      </p:sp>
    </p:spTree>
    <p:extLst>
      <p:ext uri="{BB962C8B-B14F-4D97-AF65-F5344CB8AC3E}">
        <p14:creationId xmlns:p14="http://schemas.microsoft.com/office/powerpoint/2010/main" val="13082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l-NL"/>
              <a:t>26-10-17</a:t>
            </a:r>
          </a:p>
        </p:txBody>
      </p:sp>
      <p:sp>
        <p:nvSpPr>
          <p:cNvPr id="6"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7" name="Slide Number Placeholder 5"/>
          <p:cNvSpPr>
            <a:spLocks noGrp="1"/>
          </p:cNvSpPr>
          <p:nvPr>
            <p:ph type="sldNum" sz="quarter" idx="12"/>
          </p:nvPr>
        </p:nvSpPr>
        <p:spPr/>
        <p:txBody>
          <a:bodyPr/>
          <a:lstStyle>
            <a:lvl1pPr>
              <a:defRPr/>
            </a:lvl1pPr>
          </a:lstStyle>
          <a:p>
            <a:pPr>
              <a:defRPr/>
            </a:pPr>
            <a:fld id="{0826550B-9798-C74C-8A6D-9BB53749468D}" type="slidenum">
              <a:rPr lang="nl-NL"/>
              <a:pPr>
                <a:defRPr/>
              </a:pPr>
              <a:t>‹nr.›</a:t>
            </a:fld>
            <a:endParaRPr lang="nl-NL"/>
          </a:p>
        </p:txBody>
      </p:sp>
    </p:spTree>
    <p:extLst>
      <p:ext uri="{BB962C8B-B14F-4D97-AF65-F5344CB8AC3E}">
        <p14:creationId xmlns:p14="http://schemas.microsoft.com/office/powerpoint/2010/main" val="199463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a:t>Drag picture to placeholder or click icon to add</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l-NL"/>
              <a:t>26-10-17</a:t>
            </a:r>
          </a:p>
        </p:txBody>
      </p:sp>
      <p:sp>
        <p:nvSpPr>
          <p:cNvPr id="6" name="Footer Placeholder 4"/>
          <p:cNvSpPr>
            <a:spLocks noGrp="1"/>
          </p:cNvSpPr>
          <p:nvPr>
            <p:ph type="ftr" sz="quarter" idx="11"/>
          </p:nvPr>
        </p:nvSpPr>
        <p:spPr/>
        <p:txBody>
          <a:bodyPr/>
          <a:lstStyle>
            <a:lvl1pPr>
              <a:defRPr/>
            </a:lvl1pPr>
          </a:lstStyle>
          <a:p>
            <a:pPr>
              <a:defRPr/>
            </a:pPr>
            <a:r>
              <a:rPr lang="en-US"/>
              <a:t>Ultrafijn stof Schiphol Module 1   |  14 mei 2019</a:t>
            </a:r>
            <a:endParaRPr lang="nl-NL"/>
          </a:p>
        </p:txBody>
      </p:sp>
      <p:sp>
        <p:nvSpPr>
          <p:cNvPr id="7" name="Slide Number Placeholder 5"/>
          <p:cNvSpPr>
            <a:spLocks noGrp="1"/>
          </p:cNvSpPr>
          <p:nvPr>
            <p:ph type="sldNum" sz="quarter" idx="12"/>
          </p:nvPr>
        </p:nvSpPr>
        <p:spPr/>
        <p:txBody>
          <a:bodyPr/>
          <a:lstStyle>
            <a:lvl1pPr>
              <a:defRPr/>
            </a:lvl1pPr>
          </a:lstStyle>
          <a:p>
            <a:pPr>
              <a:defRPr/>
            </a:pPr>
            <a:fld id="{617AFEA0-E467-5645-BC22-41332EBDC4E2}" type="slidenum">
              <a:rPr lang="nl-NL"/>
              <a:pPr>
                <a:defRPr/>
              </a:pPr>
              <a:t>‹nr.›</a:t>
            </a:fld>
            <a:endParaRPr lang="nl-NL"/>
          </a:p>
        </p:txBody>
      </p:sp>
    </p:spTree>
    <p:extLst>
      <p:ext uri="{BB962C8B-B14F-4D97-AF65-F5344CB8AC3E}">
        <p14:creationId xmlns:p14="http://schemas.microsoft.com/office/powerpoint/2010/main" val="159585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NL"/>
              <a:t>Titelstijl van model bewerken</a:t>
            </a:r>
            <a:endParaRPr lang="en-US"/>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cs typeface="+mn-cs"/>
              </a:defRPr>
            </a:lvl1pPr>
          </a:lstStyle>
          <a:p>
            <a:pPr>
              <a:defRPr/>
            </a:pPr>
            <a:r>
              <a:rPr lang="nl-NL"/>
              <a:t>26-10-17</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r>
              <a:rPr lang="en-US"/>
              <a:t>Ultrafijn stof Schiphol Module 1   |  14 mei 2019</a:t>
            </a:r>
            <a:endParaRPr lang="nl-NL"/>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cs typeface="+mn-cs"/>
              </a:defRPr>
            </a:lvl1pPr>
          </a:lstStyle>
          <a:p>
            <a:pPr>
              <a:defRPr/>
            </a:pPr>
            <a:fld id="{1C8DD5AE-A7DF-F241-8F12-0ED78B83BC2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charset="0"/>
          <a:cs typeface="ＭＳ Ｐゴシック"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cs typeface="ＭＳ Ｐゴシック"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cs typeface="ＭＳ Ｐゴシック"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cs typeface="ＭＳ Ｐゴシック"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ＭＳ Ｐゴシック" charset="0"/>
          <a:cs typeface="ＭＳ Ｐゴシック"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ＭＳ Ｐゴシック" charset="0"/>
          <a:cs typeface="ＭＳ Ｐゴシック"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jp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1.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52.png"/><Relationship Id="rId22"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rivm.nl/ultrafijnstofschiphol"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7"/>
          <p:cNvSpPr txBox="1">
            <a:spLocks noChangeArrowheads="1"/>
          </p:cNvSpPr>
          <p:nvPr/>
        </p:nvSpPr>
        <p:spPr bwMode="auto">
          <a:xfrm>
            <a:off x="2491740" y="366395"/>
            <a:ext cx="6589341" cy="1938992"/>
          </a:xfrm>
          <a:prstGeom prst="rect">
            <a:avLst/>
          </a:prstGeom>
          <a:solidFill>
            <a:schemeClr val="bg1">
              <a:alpha val="2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defTabSz="685800"/>
            <a:r>
              <a:rPr lang="en-GB" sz="2000" b="1" dirty="0" err="1">
                <a:solidFill>
                  <a:srgbClr val="006FC0"/>
                </a:solidFill>
                <a:latin typeface="Verdana" panose="020B0604030504040204" pitchFamily="34" charset="0"/>
                <a:ea typeface="Verdana" panose="020B0604030504040204" pitchFamily="34" charset="0"/>
                <a:cs typeface="Verdana" panose="020B0604030504040204" pitchFamily="34" charset="0"/>
              </a:rPr>
              <a:t>Onderzoeksprogramma</a:t>
            </a:r>
            <a:r>
              <a:rPr lang="en-GB" sz="2000" b="1" dirty="0">
                <a:solidFill>
                  <a:srgbClr val="006FC0"/>
                </a:solidFill>
                <a:latin typeface="Verdana" panose="020B0604030504040204" pitchFamily="34" charset="0"/>
                <a:ea typeface="Verdana" panose="020B0604030504040204" pitchFamily="34" charset="0"/>
                <a:cs typeface="Verdana" panose="020B0604030504040204" pitchFamily="34" charset="0"/>
              </a:rPr>
              <a:t> </a:t>
            </a:r>
            <a:r>
              <a:rPr lang="en-GB" sz="2000" b="1" dirty="0" err="1">
                <a:solidFill>
                  <a:srgbClr val="006FC0"/>
                </a:solidFill>
                <a:latin typeface="Verdana" panose="020B0604030504040204" pitchFamily="34" charset="0"/>
                <a:ea typeface="Verdana" panose="020B0604030504040204" pitchFamily="34" charset="0"/>
                <a:cs typeface="Verdana" panose="020B0604030504040204" pitchFamily="34" charset="0"/>
              </a:rPr>
              <a:t>gezondheidsrisico’s</a:t>
            </a:r>
            <a:r>
              <a:rPr lang="en-GB" sz="2000" b="1" dirty="0">
                <a:solidFill>
                  <a:srgbClr val="006FC0"/>
                </a:solidFill>
                <a:latin typeface="Verdana" panose="020B0604030504040204" pitchFamily="34" charset="0"/>
                <a:ea typeface="Verdana" panose="020B0604030504040204" pitchFamily="34" charset="0"/>
                <a:cs typeface="Verdana" panose="020B0604030504040204" pitchFamily="34" charset="0"/>
              </a:rPr>
              <a:t> </a:t>
            </a:r>
            <a:r>
              <a:rPr lang="en-GB" sz="2000" b="1" dirty="0" err="1">
                <a:solidFill>
                  <a:srgbClr val="006FC0"/>
                </a:solidFill>
                <a:latin typeface="Verdana" panose="020B0604030504040204" pitchFamily="34" charset="0"/>
                <a:ea typeface="Verdana" panose="020B0604030504040204" pitchFamily="34" charset="0"/>
                <a:cs typeface="Verdana" panose="020B0604030504040204" pitchFamily="34" charset="0"/>
              </a:rPr>
              <a:t>ultrafijn</a:t>
            </a:r>
            <a:r>
              <a:rPr lang="en-GB" sz="2000" b="1" dirty="0">
                <a:solidFill>
                  <a:srgbClr val="006FC0"/>
                </a:solidFill>
                <a:latin typeface="Verdana" panose="020B0604030504040204" pitchFamily="34" charset="0"/>
                <a:ea typeface="Verdana" panose="020B0604030504040204" pitchFamily="34" charset="0"/>
                <a:cs typeface="Verdana" panose="020B0604030504040204" pitchFamily="34" charset="0"/>
              </a:rPr>
              <a:t> </a:t>
            </a:r>
            <a:r>
              <a:rPr lang="en-GB" sz="2000" b="1" dirty="0" err="1">
                <a:solidFill>
                  <a:srgbClr val="006FC0"/>
                </a:solidFill>
                <a:latin typeface="Verdana" panose="020B0604030504040204" pitchFamily="34" charset="0"/>
                <a:ea typeface="Verdana" panose="020B0604030504040204" pitchFamily="34" charset="0"/>
                <a:cs typeface="Verdana" panose="020B0604030504040204" pitchFamily="34" charset="0"/>
              </a:rPr>
              <a:t>stof</a:t>
            </a:r>
            <a:r>
              <a:rPr lang="en-GB" sz="2000" b="1" dirty="0">
                <a:solidFill>
                  <a:srgbClr val="006FC0"/>
                </a:solidFill>
                <a:latin typeface="Verdana" panose="020B0604030504040204" pitchFamily="34" charset="0"/>
                <a:ea typeface="Verdana" panose="020B0604030504040204" pitchFamily="34" charset="0"/>
                <a:cs typeface="Verdana" panose="020B0604030504040204" pitchFamily="34" charset="0"/>
              </a:rPr>
              <a:t> </a:t>
            </a:r>
            <a:r>
              <a:rPr lang="en-GB" sz="2000" b="1" dirty="0" err="1">
                <a:solidFill>
                  <a:srgbClr val="006FC0"/>
                </a:solidFill>
                <a:latin typeface="Verdana" panose="020B0604030504040204" pitchFamily="34" charset="0"/>
                <a:ea typeface="Verdana" panose="020B0604030504040204" pitchFamily="34" charset="0"/>
                <a:cs typeface="Verdana" panose="020B0604030504040204" pitchFamily="34" charset="0"/>
              </a:rPr>
              <a:t>rond</a:t>
            </a:r>
            <a:r>
              <a:rPr lang="en-GB" sz="2000" b="1" dirty="0">
                <a:solidFill>
                  <a:srgbClr val="006FC0"/>
                </a:solidFill>
                <a:latin typeface="Verdana" panose="020B0604030504040204" pitchFamily="34" charset="0"/>
                <a:ea typeface="Verdana" panose="020B0604030504040204" pitchFamily="34" charset="0"/>
                <a:cs typeface="Verdana" panose="020B0604030504040204" pitchFamily="34" charset="0"/>
              </a:rPr>
              <a:t> Schiphol</a:t>
            </a:r>
            <a:endParaRPr lang="en-GB" sz="2000" dirty="0">
              <a:solidFill>
                <a:srgbClr val="006FC0"/>
              </a:solidFill>
              <a:latin typeface="Verdana" panose="020B0604030504040204" pitchFamily="34" charset="0"/>
              <a:ea typeface="Verdana" panose="020B0604030504040204" pitchFamily="34" charset="0"/>
              <a:cs typeface="Verdana" panose="020B0604030504040204" pitchFamily="34" charset="0"/>
            </a:endParaRPr>
          </a:p>
          <a:p>
            <a:pPr algn="r" defTabSz="685800"/>
            <a:endParaRPr lang="nl-NL" sz="2000" b="1" dirty="0">
              <a:solidFill>
                <a:srgbClr val="06335C"/>
              </a:solidFill>
              <a:latin typeface="Verdana" panose="020B0604030504040204" pitchFamily="34" charset="0"/>
              <a:ea typeface="Verdana" panose="020B0604030504040204" pitchFamily="34" charset="0"/>
              <a:cs typeface="Verdana" panose="020B0604030504040204" pitchFamily="34" charset="0"/>
            </a:endParaRPr>
          </a:p>
          <a:p>
            <a:pPr algn="r" defTabSz="685800"/>
            <a:r>
              <a:rPr lang="nl-NL" sz="2000" b="1" dirty="0">
                <a:solidFill>
                  <a:srgbClr val="06335C"/>
                </a:solidFill>
                <a:latin typeface="Verdana" panose="020B0604030504040204" pitchFamily="34" charset="0"/>
                <a:ea typeface="Verdana" panose="020B0604030504040204" pitchFamily="34" charset="0"/>
                <a:cs typeface="Verdana" panose="020B0604030504040204" pitchFamily="34" charset="0"/>
              </a:rPr>
              <a:t>Nicole Janssen, Brigit Janssen (RIVM) </a:t>
            </a:r>
          </a:p>
          <a:p>
            <a:pPr algn="r" defTabSz="685800"/>
            <a:r>
              <a:rPr lang="nl-NL" sz="1600" b="1" dirty="0">
                <a:solidFill>
                  <a:srgbClr val="06335C"/>
                </a:solidFill>
                <a:latin typeface="Verdana" panose="020B0604030504040204" pitchFamily="34" charset="0"/>
                <a:ea typeface="Verdana" panose="020B0604030504040204" pitchFamily="34" charset="0"/>
                <a:cs typeface="Verdana" panose="020B0604030504040204" pitchFamily="34" charset="0"/>
              </a:rPr>
              <a:t>20 september 2019 </a:t>
            </a:r>
          </a:p>
          <a:p>
            <a:pPr algn="r" defTabSz="685800"/>
            <a:endParaRPr lang="nl-NL" sz="2000" b="1" dirty="0">
              <a:solidFill>
                <a:srgbClr val="06335C"/>
              </a:solidFill>
              <a:latin typeface="Arial Black" charset="0"/>
              <a:cs typeface="Arial Black" charset="0"/>
            </a:endParaRPr>
          </a:p>
        </p:txBody>
      </p:sp>
      <p:pic>
        <p:nvPicPr>
          <p:cNvPr id="5" name="Picture 2" descr="R:\MIL\Kennis en Innovatie\Programmatische aanpak innovatie monitoring\COM\logo RIVM\Logo RIVM E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65" y="49083"/>
            <a:ext cx="2176725" cy="825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6833"/>
            <a:ext cx="9176652" cy="3206669"/>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472" y="2193710"/>
            <a:ext cx="13716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815125"/>
      </p:ext>
    </p:extLst>
  </p:cSld>
  <p:clrMapOvr>
    <a:masterClrMapping/>
  </p:clrMapOvr>
  <mc:AlternateContent xmlns:mc="http://schemas.openxmlformats.org/markup-compatibility/2006" xmlns:p14="http://schemas.microsoft.com/office/powerpoint/2010/main">
    <mc:Choice Requires="p14">
      <p:transition spd="slow" p14:dur="2000" advTm="26105"/>
    </mc:Choice>
    <mc:Fallback xmlns="">
      <p:transition xmlns:p14="http://schemas.microsoft.com/office/powerpoint/2010/main" spd="slow" advTm="261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7"/>
          <p:cNvSpPr txBox="1">
            <a:spLocks noChangeArrowheads="1"/>
          </p:cNvSpPr>
          <p:nvPr/>
        </p:nvSpPr>
        <p:spPr bwMode="auto">
          <a:xfrm>
            <a:off x="173462" y="2411144"/>
            <a:ext cx="4939127" cy="2185214"/>
          </a:xfrm>
          <a:prstGeom prst="rect">
            <a:avLst/>
          </a:prstGeom>
          <a:solidFill>
            <a:schemeClr val="bg1">
              <a:alpha val="2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en-US" sz="2800" b="1" dirty="0">
                <a:solidFill>
                  <a:srgbClr val="06335C"/>
                </a:solidFill>
                <a:latin typeface="Arial Black" charset="0"/>
                <a:cs typeface="Arial Black" charset="0"/>
              </a:rPr>
              <a:t>Rapport 2 </a:t>
            </a:r>
            <a:endParaRPr lang="nl-NL" sz="2800" b="1" dirty="0">
              <a:solidFill>
                <a:srgbClr val="06335C"/>
              </a:solidFill>
              <a:latin typeface="Arial Black" charset="0"/>
              <a:cs typeface="Arial Black" charset="0"/>
            </a:endParaRPr>
          </a:p>
          <a:p>
            <a:pPr algn="r"/>
            <a:r>
              <a:rPr lang="nl-NL" sz="1800" b="1" dirty="0">
                <a:solidFill>
                  <a:srgbClr val="06335C"/>
                </a:solidFill>
                <a:latin typeface="Arial Black" charset="0"/>
                <a:cs typeface="Arial Black" charset="0"/>
              </a:rPr>
              <a:t>Onderzoek naar de gezondheidseffecten van kortdurende blootstelling aan ultrafijn stof rond Schiphol</a:t>
            </a:r>
            <a:endParaRPr lang="en-US" sz="1800" dirty="0"/>
          </a:p>
          <a:p>
            <a:endParaRPr lang="en-US" sz="1800" dirty="0"/>
          </a:p>
          <a:p>
            <a:r>
              <a:rPr lang="nl-NL" sz="1800" dirty="0"/>
              <a:t> </a:t>
            </a:r>
            <a:endParaRPr lang="nl-NL" sz="1800" b="1" dirty="0">
              <a:solidFill>
                <a:srgbClr val="06335C"/>
              </a:solidFill>
              <a:latin typeface="Arial Black" charset="0"/>
              <a:cs typeface="Arial Black" charset="0"/>
            </a:endParaRPr>
          </a:p>
        </p:txBody>
      </p:sp>
      <p:sp>
        <p:nvSpPr>
          <p:cNvPr id="6" name="Tekstvak 7"/>
          <p:cNvSpPr txBox="1">
            <a:spLocks noChangeArrowheads="1"/>
          </p:cNvSpPr>
          <p:nvPr/>
        </p:nvSpPr>
        <p:spPr bwMode="auto">
          <a:xfrm>
            <a:off x="3955634" y="274468"/>
            <a:ext cx="5042062" cy="954107"/>
          </a:xfrm>
          <a:prstGeom prst="rect">
            <a:avLst/>
          </a:prstGeom>
          <a:solidFill>
            <a:schemeClr val="bg1">
              <a:alpha val="2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p:txBody>
      </p:sp>
      <p:pic>
        <p:nvPicPr>
          <p:cNvPr id="5"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847" y="146232"/>
            <a:ext cx="3651849" cy="480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626447"/>
      </p:ext>
    </p:extLst>
  </p:cSld>
  <p:clrMapOvr>
    <a:masterClrMapping/>
  </p:clrMapOvr>
  <mc:AlternateContent xmlns:mc="http://schemas.openxmlformats.org/markup-compatibility/2006" xmlns:p14="http://schemas.microsoft.com/office/powerpoint/2010/main">
    <mc:Choice Requires="p14">
      <p:transition spd="slow" p14:dur="2000" advTm="26105"/>
    </mc:Choice>
    <mc:Fallback xmlns="">
      <p:transition xmlns:p14="http://schemas.microsoft.com/office/powerpoint/2010/main" spd="slow" advTm="261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400301" y="300669"/>
            <a:ext cx="6565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000" b="1" dirty="0">
                <a:solidFill>
                  <a:srgbClr val="0A4F7B"/>
                </a:solidFill>
                <a:latin typeface="Arial Black" charset="0"/>
                <a:cs typeface="Arial Black" charset="0"/>
              </a:rPr>
              <a:t>Onderzoek effecten kortdurende blootstelling </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sp>
        <p:nvSpPr>
          <p:cNvPr id="13" name="TextBox 7"/>
          <p:cNvSpPr txBox="1"/>
          <p:nvPr/>
        </p:nvSpPr>
        <p:spPr>
          <a:xfrm>
            <a:off x="377951" y="1214607"/>
            <a:ext cx="8467345" cy="2452979"/>
          </a:xfrm>
          <a:prstGeom prst="rect">
            <a:avLst/>
          </a:prstGeom>
          <a:noFill/>
        </p:spPr>
        <p:txBody>
          <a:bodyPr wrap="square" rtlCol="0">
            <a:spAutoFit/>
          </a:bodyPr>
          <a:lstStyle/>
          <a:p>
            <a:pPr>
              <a:spcBef>
                <a:spcPts val="0"/>
              </a:spcBef>
              <a:spcAft>
                <a:spcPts val="600"/>
              </a:spcAft>
            </a:pPr>
            <a:r>
              <a:rPr lang="en-US" sz="1600" b="1" i="1" dirty="0" err="1"/>
              <a:t>Onderzoeksvragen</a:t>
            </a:r>
            <a:endParaRPr lang="en-US" sz="1600" b="1" i="1" dirty="0"/>
          </a:p>
          <a:p>
            <a:pPr>
              <a:spcBef>
                <a:spcPts val="0"/>
              </a:spcBef>
              <a:spcAft>
                <a:spcPts val="600"/>
              </a:spcAft>
            </a:pPr>
            <a:endParaRPr lang="en-US" sz="1600" b="1" i="1" dirty="0"/>
          </a:p>
          <a:p>
            <a:pPr marL="342900" lvl="0" indent="-342900">
              <a:buFont typeface="+mj-lt"/>
              <a:buAutoNum type="arabicPeriod"/>
            </a:pPr>
            <a:r>
              <a:rPr lang="nl-NL" sz="1600" dirty="0"/>
              <a:t>Zijn er gezondheidseffecten van kortdurende blootstelling aan UFP in het algemeen en UFP afkomstig van het vliegverkeer in het bijzonder?</a:t>
            </a:r>
          </a:p>
          <a:p>
            <a:pPr marL="342900" lvl="0" indent="-342900">
              <a:buFont typeface="+mj-lt"/>
              <a:buAutoNum type="arabicPeriod"/>
            </a:pPr>
            <a:endParaRPr lang="en-US" sz="1600" dirty="0"/>
          </a:p>
          <a:p>
            <a:pPr marL="342900" lvl="0" indent="-342900">
              <a:buFont typeface="+mj-lt"/>
              <a:buAutoNum type="arabicPeriod"/>
            </a:pPr>
            <a:r>
              <a:rPr lang="nl-NL" sz="1600" dirty="0"/>
              <a:t>Hoe verhouden de effecten van UFP van vliegverkeer zich tot de effecten van UFP van andere bronnen (voornamelijk wegverkeer)?</a:t>
            </a:r>
            <a:endParaRPr lang="en-US" sz="1600" dirty="0"/>
          </a:p>
          <a:p>
            <a:r>
              <a:rPr lang="nl-NL" sz="1600" dirty="0"/>
              <a:t> </a:t>
            </a:r>
          </a:p>
          <a:p>
            <a:pPr marL="342900" indent="-342900">
              <a:lnSpc>
                <a:spcPct val="110000"/>
              </a:lnSpc>
              <a:buFont typeface="Arial"/>
              <a:buChar char="•"/>
            </a:pPr>
            <a:endParaRPr lang="nl-NL" sz="1400" dirty="0">
              <a:solidFill>
                <a:srgbClr val="FF0000"/>
              </a:solidFill>
              <a:latin typeface="Verdana"/>
              <a:cs typeface="Verdana"/>
            </a:endParaRPr>
          </a:p>
        </p:txBody>
      </p: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11</a:t>
            </a:fld>
            <a:endParaRPr lang="nl-NL"/>
          </a:p>
        </p:txBody>
      </p:sp>
      <p:sp>
        <p:nvSpPr>
          <p:cNvPr id="14"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3896644136"/>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350188" y="300669"/>
            <a:ext cx="661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Drie studies met verschillende opzet</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12</a:t>
            </a:fld>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8" y="906434"/>
            <a:ext cx="4841455" cy="363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7696" y="1139952"/>
            <a:ext cx="3675888" cy="3293209"/>
          </a:xfrm>
          <a:prstGeom prst="rect">
            <a:avLst/>
          </a:prstGeom>
          <a:noFill/>
        </p:spPr>
        <p:txBody>
          <a:bodyPr wrap="square" rtlCol="0">
            <a:spAutoFit/>
          </a:bodyPr>
          <a:lstStyle/>
          <a:p>
            <a:r>
              <a:rPr lang="nl-NL" b="1" dirty="0"/>
              <a:t>Panelstudie</a:t>
            </a:r>
          </a:p>
          <a:p>
            <a:pPr marL="285750" indent="-285750">
              <a:buFontTx/>
              <a:buChar char="-"/>
            </a:pPr>
            <a:r>
              <a:rPr lang="nl-NL" dirty="0"/>
              <a:t>161 kinderen van 3 scholen in Badhoevedorp en Aalsmeer (schoolpanel)</a:t>
            </a:r>
          </a:p>
          <a:p>
            <a:pPr marL="285750" indent="-285750">
              <a:buFontTx/>
              <a:buChar char="-"/>
            </a:pPr>
            <a:r>
              <a:rPr lang="nl-NL" dirty="0"/>
              <a:t>30 kinderen met astma uit de wijdere omgeving van Schiphol (astmapanel).</a:t>
            </a:r>
          </a:p>
          <a:p>
            <a:pPr marL="285750" indent="-285750">
              <a:buFontTx/>
              <a:buChar char="-"/>
            </a:pPr>
            <a:endParaRPr lang="en-US" dirty="0"/>
          </a:p>
          <a:p>
            <a:r>
              <a:rPr lang="nl-NL" b="1" dirty="0"/>
              <a:t>Vrijwilligersstudie</a:t>
            </a:r>
            <a:r>
              <a:rPr lang="nl-NL" dirty="0"/>
              <a:t>:</a:t>
            </a:r>
          </a:p>
          <a:p>
            <a:pPr marL="285750" indent="-285750">
              <a:buFontTx/>
              <a:buChar char="-"/>
            </a:pPr>
            <a:r>
              <a:rPr lang="nl-NL" dirty="0"/>
              <a:t>21 jonge gezonde volwassenen blootgesteld in een mobiel laboratorium direct naast Schiphol</a:t>
            </a:r>
          </a:p>
          <a:p>
            <a:pPr marL="285750" indent="-285750">
              <a:buFontTx/>
              <a:buChar char="-"/>
            </a:pPr>
            <a:endParaRPr lang="nl-NL" dirty="0"/>
          </a:p>
          <a:p>
            <a:r>
              <a:rPr lang="nl-NL" b="1" dirty="0"/>
              <a:t>Toxicologische studie</a:t>
            </a:r>
          </a:p>
          <a:p>
            <a:pPr marL="285750" indent="-285750">
              <a:buFontTx/>
              <a:buChar char="-"/>
            </a:pPr>
            <a:r>
              <a:rPr lang="nl-NL" dirty="0"/>
              <a:t>Longcellen, blootgesteld aan UFP verzameld op de locatie van het vrijwilligersonderzoek en rechtstreeks uit de uitlaat van een vliegtuigmotor.</a:t>
            </a:r>
            <a:endParaRPr lang="en-US" dirty="0"/>
          </a:p>
          <a:p>
            <a:endParaRPr lang="en-US" dirty="0"/>
          </a:p>
        </p:txBody>
      </p:sp>
      <p:sp>
        <p:nvSpPr>
          <p:cNvPr id="11"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3934394926"/>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13</a:t>
            </a:fld>
            <a:endParaRPr lang="nl-NL"/>
          </a:p>
        </p:txBody>
      </p:sp>
      <p:sp>
        <p:nvSpPr>
          <p:cNvPr id="13" name="Tekstvak 3"/>
          <p:cNvSpPr txBox="1">
            <a:spLocks noChangeArrowheads="1"/>
          </p:cNvSpPr>
          <p:nvPr/>
        </p:nvSpPr>
        <p:spPr bwMode="auto">
          <a:xfrm>
            <a:off x="2453820" y="300669"/>
            <a:ext cx="661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Panelstudie bij basisschoolkinderen</a:t>
            </a:r>
          </a:p>
        </p:txBody>
      </p:sp>
      <p:sp>
        <p:nvSpPr>
          <p:cNvPr id="15" name="Rectangle 14"/>
          <p:cNvSpPr/>
          <p:nvPr/>
        </p:nvSpPr>
        <p:spPr>
          <a:xfrm>
            <a:off x="455412" y="1358812"/>
            <a:ext cx="8228838" cy="1569660"/>
          </a:xfrm>
          <a:prstGeom prst="rect">
            <a:avLst/>
          </a:prstGeom>
        </p:spPr>
        <p:txBody>
          <a:bodyPr wrap="square">
            <a:spAutoFit/>
          </a:bodyPr>
          <a:lstStyle/>
          <a:p>
            <a:r>
              <a:rPr lang="nl-NL" sz="1600" b="1" dirty="0"/>
              <a:t>Gezondheidsmetingen </a:t>
            </a:r>
          </a:p>
          <a:p>
            <a:pPr lvl="1">
              <a:buFont typeface="Wingdings" panose="05000000000000000000" pitchFamily="2" charset="2"/>
              <a:buChar char="Ø"/>
            </a:pPr>
            <a:r>
              <a:rPr lang="nl-NL" sz="1600" dirty="0"/>
              <a:t> Wekelijks op school: longfunctie en uitademingslucht (schoolpanel; 161 kinderen)</a:t>
            </a:r>
          </a:p>
          <a:p>
            <a:pPr lvl="1">
              <a:buFont typeface="Wingdings" panose="05000000000000000000" pitchFamily="2" charset="2"/>
              <a:buChar char="Ø"/>
            </a:pPr>
            <a:r>
              <a:rPr lang="nl-NL" sz="1600" dirty="0"/>
              <a:t> Dagelijks thuis: longfunctie en dagboekje (schoolpanel en astmapanel; 191 kinderen)</a:t>
            </a:r>
          </a:p>
          <a:p>
            <a:pPr lvl="1" indent="0"/>
            <a:endParaRPr lang="nl-NL" sz="1600" dirty="0"/>
          </a:p>
          <a:p>
            <a:r>
              <a:rPr lang="nl-NL" sz="1600" b="1" dirty="0"/>
              <a:t>Luchtmetingen</a:t>
            </a:r>
          </a:p>
          <a:p>
            <a:pPr lvl="1">
              <a:buFont typeface="Wingdings" panose="05000000000000000000" pitchFamily="2" charset="2"/>
              <a:buChar char="Ø"/>
            </a:pPr>
            <a:r>
              <a:rPr lang="nl-NL" sz="1600" dirty="0"/>
              <a:t> Ultrafijn stof en roetmetingen op school</a:t>
            </a:r>
            <a:endParaRPr lang="nl-NL" sz="1400" u="sng"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0" y="3415382"/>
            <a:ext cx="2548805" cy="15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413" y="3415382"/>
            <a:ext cx="2170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909" y="3415382"/>
            <a:ext cx="951270" cy="142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17000424"/>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UFP metingen bij de scholen</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14</a:t>
            </a:fld>
            <a:endParaRPr lang="nl-NL"/>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976" y="938210"/>
            <a:ext cx="3461893" cy="220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608" y="3125520"/>
            <a:ext cx="3268097" cy="201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189" y="3004375"/>
            <a:ext cx="3400933" cy="208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6"/>
          <a:stretch>
            <a:fillRect/>
          </a:stretch>
        </p:blipFill>
        <p:spPr>
          <a:xfrm>
            <a:off x="290068" y="988249"/>
            <a:ext cx="3764157" cy="3768537"/>
          </a:xfrm>
          <a:prstGeom prst="rect">
            <a:avLst/>
          </a:prstGeom>
        </p:spPr>
      </p:pic>
      <p:sp>
        <p:nvSpPr>
          <p:cNvPr id="15" name="Footer Placeholder 3"/>
          <p:cNvSpPr>
            <a:spLocks noGrp="1"/>
          </p:cNvSpPr>
          <p:nvPr>
            <p:ph type="ftr" sz="quarter" idx="11"/>
          </p:nvPr>
        </p:nvSpPr>
        <p:spPr>
          <a:xfrm>
            <a:off x="1426386" y="4773770"/>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3517116638"/>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15</a:t>
            </a:fld>
            <a:endParaRPr lang="nl-NL"/>
          </a:p>
        </p:txBody>
      </p:sp>
      <p:sp>
        <p:nvSpPr>
          <p:cNvPr id="13" name="Tekstvak 3"/>
          <p:cNvSpPr txBox="1">
            <a:spLocks noChangeArrowheads="1"/>
          </p:cNvSpPr>
          <p:nvPr/>
        </p:nvSpPr>
        <p:spPr bwMode="auto">
          <a:xfrm>
            <a:off x="2453820" y="300669"/>
            <a:ext cx="661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Resultaten panelstudie</a:t>
            </a:r>
          </a:p>
        </p:txBody>
      </p:sp>
      <p:sp>
        <p:nvSpPr>
          <p:cNvPr id="15" name="Rectangle 14"/>
          <p:cNvSpPr/>
          <p:nvPr/>
        </p:nvSpPr>
        <p:spPr>
          <a:xfrm>
            <a:off x="455412" y="979249"/>
            <a:ext cx="8228838" cy="3416320"/>
          </a:xfrm>
          <a:prstGeom prst="rect">
            <a:avLst/>
          </a:prstGeom>
        </p:spPr>
        <p:txBody>
          <a:bodyPr wrap="square">
            <a:spAutoFit/>
          </a:bodyPr>
          <a:lstStyle/>
          <a:p>
            <a:pPr lvl="0"/>
            <a:r>
              <a:rPr lang="nl-NL" sz="1400" b="1" dirty="0"/>
              <a:t>Luchtwegklachten en medicijngebruik</a:t>
            </a:r>
          </a:p>
          <a:p>
            <a:pPr marL="285750" lvl="0" indent="-285750">
              <a:buFont typeface="Arial" panose="020B0604020202020204" pitchFamily="34" charset="0"/>
              <a:buChar char="•"/>
            </a:pPr>
            <a:r>
              <a:rPr lang="nl-NL" sz="1400" dirty="0">
                <a:latin typeface="+mn-lt"/>
              </a:rPr>
              <a:t>Relatie gevonden tussen UFP en een toename van acute luchtwegklachten en gebruik van luchtwegverwijdende medicatie. </a:t>
            </a:r>
          </a:p>
          <a:p>
            <a:pPr marL="285750" indent="-285750">
              <a:buFont typeface="Arial" panose="020B0604020202020204" pitchFamily="34" charset="0"/>
              <a:buChar char="•"/>
            </a:pPr>
            <a:r>
              <a:rPr lang="nl-NL" sz="1400" dirty="0">
                <a:latin typeface="+mn-lt"/>
                <a:ea typeface="Verdana" panose="020B0604030504040204" pitchFamily="34" charset="0"/>
                <a:cs typeface="Verdana" panose="020B0604030504040204" pitchFamily="34" charset="0"/>
              </a:rPr>
              <a:t>Zowel voor totaal UFP, voor UFP voornamelijk afkomstig van vliegverkeer als voor UFP voornamelijk van wegverkeer.</a:t>
            </a:r>
          </a:p>
          <a:p>
            <a:pPr marL="285750" lvl="0" indent="-285750">
              <a:buFont typeface="Arial" panose="020B0604020202020204" pitchFamily="34" charset="0"/>
              <a:buChar char="•"/>
            </a:pPr>
            <a:r>
              <a:rPr lang="nl-NL" sz="1400" dirty="0">
                <a:latin typeface="+mn-lt"/>
              </a:rPr>
              <a:t>Sterkste associaties met piepende ademhaling en gebruik van luchtwegverwijdende medicatie</a:t>
            </a:r>
          </a:p>
          <a:p>
            <a:pPr>
              <a:spcBef>
                <a:spcPts val="1200"/>
              </a:spcBef>
            </a:pPr>
            <a:r>
              <a:rPr lang="nl-NL" sz="1400" b="1" dirty="0"/>
              <a:t>Longfunctie en NO in uitademingslucht</a:t>
            </a:r>
          </a:p>
          <a:p>
            <a:pPr marL="285750" indent="-285750">
              <a:buFont typeface="Arial" panose="020B0604020202020204" pitchFamily="34" charset="0"/>
              <a:buChar char="•"/>
            </a:pPr>
            <a:r>
              <a:rPr lang="nl-NL" sz="1400" dirty="0"/>
              <a:t>Voor de longfunctiemetingen op school en ’s avonds (thuis) werd geen duidelijke relatie met UFP gevonden.</a:t>
            </a:r>
          </a:p>
          <a:p>
            <a:pPr marL="285750" lvl="0" indent="-285750">
              <a:buFont typeface="Arial" panose="020B0604020202020204" pitchFamily="34" charset="0"/>
              <a:buChar char="•"/>
            </a:pPr>
            <a:r>
              <a:rPr lang="nl-NL" sz="1400" dirty="0"/>
              <a:t>Wel relatie gevonden tussen UFP </a:t>
            </a:r>
            <a:r>
              <a:rPr lang="nl-NL" sz="1400" dirty="0" err="1"/>
              <a:t>vnl</a:t>
            </a:r>
            <a:r>
              <a:rPr lang="nl-NL" sz="1400" dirty="0"/>
              <a:t> afkomstig van het wegverkeer en een verlaagde longfunctie in de ochtend (thuis gemeten). </a:t>
            </a:r>
          </a:p>
          <a:p>
            <a:pPr marL="285750" indent="-285750">
              <a:buFont typeface="Arial" panose="020B0604020202020204" pitchFamily="34" charset="0"/>
              <a:buChar char="•"/>
            </a:pPr>
            <a:r>
              <a:rPr lang="nl-NL" sz="1400" dirty="0"/>
              <a:t>Geen duidelijke relatie gevonden tussen UFP met verhoogde NO in uitademingslucht (een indicator voor ontstekingen).</a:t>
            </a:r>
          </a:p>
          <a:p>
            <a:pPr>
              <a:spcBef>
                <a:spcPts val="1200"/>
              </a:spcBef>
            </a:pPr>
            <a:endParaRPr lang="nl-NL" sz="1400" u="sng" dirty="0">
              <a:latin typeface="Verdana" panose="020B0604030504040204" pitchFamily="34" charset="0"/>
              <a:ea typeface="Verdana" panose="020B0604030504040204" pitchFamily="34" charset="0"/>
              <a:cs typeface="Verdana" panose="020B0604030504040204" pitchFamily="34" charset="0"/>
            </a:endParaRPr>
          </a:p>
        </p:txBody>
      </p:sp>
      <p:sp>
        <p:nvSpPr>
          <p:cNvPr id="17"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689474676"/>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Vrijwilligersstudie</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16</a:t>
            </a:fld>
            <a:endParaRPr lang="nl-NL"/>
          </a:p>
        </p:txBody>
      </p:sp>
      <p:sp>
        <p:nvSpPr>
          <p:cNvPr id="3" name="TextBox 2"/>
          <p:cNvSpPr txBox="1"/>
          <p:nvPr/>
        </p:nvSpPr>
        <p:spPr>
          <a:xfrm>
            <a:off x="173463" y="1274064"/>
            <a:ext cx="4081545" cy="523220"/>
          </a:xfrm>
          <a:prstGeom prst="rect">
            <a:avLst/>
          </a:prstGeom>
          <a:noFill/>
        </p:spPr>
        <p:txBody>
          <a:bodyPr wrap="square" rtlCol="0">
            <a:spAutoFit/>
          </a:bodyPr>
          <a:lstStyle/>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nl-NL" sz="14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553" y="973386"/>
            <a:ext cx="3223537" cy="119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rot="21203084">
            <a:off x="5737596" y="1522795"/>
            <a:ext cx="1233840" cy="332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009" y="1437871"/>
            <a:ext cx="1703884" cy="71882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818" y="2236857"/>
            <a:ext cx="3456382" cy="1458162"/>
          </a:xfrm>
          <a:prstGeom prst="rect">
            <a:avLst/>
          </a:prstGeom>
        </p:spPr>
      </p:pic>
      <p:pic>
        <p:nvPicPr>
          <p:cNvPr id="1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9951" y="3832138"/>
            <a:ext cx="864096" cy="9795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2788" y="4033506"/>
            <a:ext cx="1790045" cy="77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752" y="4084539"/>
            <a:ext cx="1456481" cy="72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ontent Placeholder 2"/>
          <p:cNvSpPr txBox="1">
            <a:spLocks/>
          </p:cNvSpPr>
          <p:nvPr/>
        </p:nvSpPr>
        <p:spPr>
          <a:xfrm>
            <a:off x="395537" y="1329611"/>
            <a:ext cx="4992899" cy="2880079"/>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ＭＳ Ｐゴシック" charset="0"/>
                <a:cs typeface="ＭＳ Ｐゴシック"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250"/>
              </a:spcBef>
              <a:spcAft>
                <a:spcPts val="600"/>
              </a:spcAft>
            </a:pPr>
            <a:r>
              <a:rPr lang="nl-NL" sz="1600" b="1" dirty="0">
                <a:solidFill>
                  <a:srgbClr val="0066FF"/>
                </a:solidFill>
              </a:rPr>
              <a:t>21</a:t>
            </a:r>
            <a:r>
              <a:rPr lang="nl-NL" sz="1600" dirty="0"/>
              <a:t> gezonde vrijwilligers in een </a:t>
            </a:r>
            <a:r>
              <a:rPr lang="nl-NL" sz="1600" b="1" dirty="0">
                <a:solidFill>
                  <a:srgbClr val="0066FF"/>
                </a:solidFill>
              </a:rPr>
              <a:t>mobiel lab </a:t>
            </a:r>
            <a:r>
              <a:rPr lang="nl-NL" sz="1600" dirty="0"/>
              <a:t>op locatie gedurende </a:t>
            </a:r>
            <a:r>
              <a:rPr lang="nl-NL" sz="1600" b="1" dirty="0">
                <a:solidFill>
                  <a:srgbClr val="0066FF"/>
                </a:solidFill>
              </a:rPr>
              <a:t>5 uur </a:t>
            </a:r>
            <a:r>
              <a:rPr lang="nl-NL" sz="1600" dirty="0"/>
              <a:t>blootgesteld aan UFP uit de buitenlucht</a:t>
            </a:r>
          </a:p>
          <a:p>
            <a:pPr>
              <a:spcBef>
                <a:spcPts val="250"/>
              </a:spcBef>
              <a:spcAft>
                <a:spcPts val="600"/>
              </a:spcAft>
            </a:pPr>
            <a:r>
              <a:rPr lang="nl-NL" sz="1600" dirty="0"/>
              <a:t>Elke vrijwilliger </a:t>
            </a:r>
            <a:r>
              <a:rPr lang="nl-NL" sz="1600" b="1" dirty="0">
                <a:solidFill>
                  <a:srgbClr val="0066FF"/>
                </a:solidFill>
              </a:rPr>
              <a:t>2-5 keer </a:t>
            </a:r>
          </a:p>
          <a:p>
            <a:pPr lvl="1">
              <a:spcBef>
                <a:spcPts val="250"/>
              </a:spcBef>
              <a:spcAft>
                <a:spcPts val="600"/>
              </a:spcAft>
              <a:buFont typeface="Wingdings" panose="05000000000000000000" pitchFamily="2" charset="2"/>
              <a:buChar char="Ø"/>
            </a:pPr>
            <a:r>
              <a:rPr lang="nl-NL" sz="1600" dirty="0"/>
              <a:t>variatie in blootstelling (10.000 – 170.000 #/cm</a:t>
            </a:r>
            <a:r>
              <a:rPr lang="nl-NL" sz="1600" baseline="30000" dirty="0"/>
              <a:t>3</a:t>
            </a:r>
            <a:r>
              <a:rPr lang="nl-NL" sz="1600" dirty="0"/>
              <a:t>)</a:t>
            </a:r>
          </a:p>
          <a:p>
            <a:pPr>
              <a:spcBef>
                <a:spcPts val="250"/>
              </a:spcBef>
              <a:spcAft>
                <a:spcPts val="600"/>
              </a:spcAft>
            </a:pPr>
            <a:r>
              <a:rPr lang="nl-NL" sz="1600" b="1" dirty="0">
                <a:solidFill>
                  <a:srgbClr val="0066FF"/>
                </a:solidFill>
              </a:rPr>
              <a:t>Metingen ultrafijn stof </a:t>
            </a:r>
            <a:r>
              <a:rPr lang="nl-NL" sz="1600" dirty="0"/>
              <a:t>en andere luchtverontreinigende stoffen tijdens de blootstelling</a:t>
            </a:r>
          </a:p>
          <a:p>
            <a:pPr>
              <a:spcBef>
                <a:spcPts val="250"/>
              </a:spcBef>
              <a:spcAft>
                <a:spcPts val="600"/>
              </a:spcAft>
            </a:pPr>
            <a:r>
              <a:rPr lang="nl-NL" sz="1600" b="1" dirty="0">
                <a:solidFill>
                  <a:srgbClr val="0066FF"/>
                </a:solidFill>
              </a:rPr>
              <a:t>Gezondheidsmetingen</a:t>
            </a:r>
            <a:r>
              <a:rPr lang="nl-NL" sz="1600" dirty="0"/>
              <a:t> voor en na de blootstelling (o.a. longfunctie, NO in uitademinglucht, hartfunctie (ECG), bloeddruk)</a:t>
            </a:r>
          </a:p>
          <a:p>
            <a:pPr>
              <a:spcBef>
                <a:spcPts val="250"/>
              </a:spcBef>
            </a:pPr>
            <a:endParaRPr lang="nl-NL" sz="1400" dirty="0"/>
          </a:p>
        </p:txBody>
      </p:sp>
    </p:spTree>
    <p:extLst>
      <p:ext uri="{BB962C8B-B14F-4D97-AF65-F5344CB8AC3E}">
        <p14:creationId xmlns:p14="http://schemas.microsoft.com/office/powerpoint/2010/main" val="3017780850"/>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078736" y="300669"/>
            <a:ext cx="6887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000" b="1" dirty="0">
                <a:solidFill>
                  <a:srgbClr val="0A4F7B"/>
                </a:solidFill>
                <a:latin typeface="Arial Black" charset="0"/>
                <a:cs typeface="Arial Black" charset="0"/>
              </a:rPr>
              <a:t>Resultaten vrijwilligersstudie </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17</a:t>
            </a:fld>
            <a:endParaRPr lang="nl-NL"/>
          </a:p>
        </p:txBody>
      </p:sp>
      <p:sp>
        <p:nvSpPr>
          <p:cNvPr id="3" name="Rectangle 2"/>
          <p:cNvSpPr/>
          <p:nvPr/>
        </p:nvSpPr>
        <p:spPr>
          <a:xfrm>
            <a:off x="308609" y="1167015"/>
            <a:ext cx="7805971" cy="2677656"/>
          </a:xfrm>
          <a:prstGeom prst="rect">
            <a:avLst/>
          </a:prstGeom>
        </p:spPr>
        <p:txBody>
          <a:bodyPr wrap="square">
            <a:spAutoFit/>
          </a:bodyPr>
          <a:lstStyle/>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Kortdurende (5 uur) verhoogde blootstelling aan UFP hing samen met:</a:t>
            </a:r>
          </a:p>
          <a:p>
            <a:pPr marL="628650" lvl="1" indent="-285750">
              <a:buFontTx/>
              <a:buChar char="-"/>
            </a:pPr>
            <a:r>
              <a:rPr lang="nl-NL" sz="1400" dirty="0">
                <a:latin typeface="Verdana" panose="020B0604030504040204" pitchFamily="34" charset="0"/>
                <a:ea typeface="Verdana" panose="020B0604030504040204" pitchFamily="34" charset="0"/>
                <a:cs typeface="Verdana" panose="020B0604030504040204" pitchFamily="34" charset="0"/>
              </a:rPr>
              <a:t>een afname van de longfunctie (FVC) </a:t>
            </a:r>
          </a:p>
          <a:p>
            <a:pPr marL="628650" lvl="1" indent="-285750">
              <a:buFontTx/>
              <a:buChar char="-"/>
            </a:pPr>
            <a:r>
              <a:rPr lang="nl-NL" sz="1400" dirty="0">
                <a:latin typeface="Verdana" panose="020B0604030504040204" pitchFamily="34" charset="0"/>
                <a:ea typeface="Verdana" panose="020B0604030504040204" pitchFamily="34" charset="0"/>
                <a:cs typeface="Verdana" panose="020B0604030504040204" pitchFamily="34" charset="0"/>
              </a:rPr>
              <a:t>een verlenging van de hersteltijd na een hartslag (</a:t>
            </a:r>
            <a:r>
              <a:rPr lang="nl-NL" sz="1400" dirty="0" err="1">
                <a:latin typeface="Verdana" panose="020B0604030504040204" pitchFamily="34" charset="0"/>
                <a:ea typeface="Verdana" panose="020B0604030504040204" pitchFamily="34" charset="0"/>
                <a:cs typeface="Verdana" panose="020B0604030504040204" pitchFamily="34" charset="0"/>
              </a:rPr>
              <a:t>QTc</a:t>
            </a:r>
            <a:r>
              <a:rPr lang="nl-NL" sz="1400" dirty="0">
                <a:latin typeface="Verdana" panose="020B0604030504040204" pitchFamily="34" charset="0"/>
                <a:ea typeface="Verdana" panose="020B0604030504040204" pitchFamily="34" charset="0"/>
                <a:cs typeface="Verdana" panose="020B0604030504040204" pitchFamily="34" charset="0"/>
              </a:rPr>
              <a:t> interval van het ECG) </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Dit gold zowel voor </a:t>
            </a:r>
            <a:r>
              <a:rPr lang="nl-NL" sz="1400" b="1" dirty="0">
                <a:latin typeface="Verdana" panose="020B0604030504040204" pitchFamily="34" charset="0"/>
                <a:ea typeface="Verdana" panose="020B0604030504040204" pitchFamily="34" charset="0"/>
                <a:cs typeface="Verdana" panose="020B0604030504040204" pitchFamily="34" charset="0"/>
              </a:rPr>
              <a:t>totaal UFP </a:t>
            </a:r>
            <a:r>
              <a:rPr lang="nl-NL" sz="1400" dirty="0">
                <a:latin typeface="Verdana" panose="020B0604030504040204" pitchFamily="34" charset="0"/>
                <a:ea typeface="Verdana" panose="020B0604030504040204" pitchFamily="34" charset="0"/>
                <a:cs typeface="Verdana" panose="020B0604030504040204" pitchFamily="34" charset="0"/>
              </a:rPr>
              <a:t>als voor </a:t>
            </a:r>
            <a:r>
              <a:rPr lang="nl-NL" sz="1400" b="1" dirty="0">
                <a:latin typeface="Verdana" panose="020B0604030504040204" pitchFamily="34" charset="0"/>
                <a:ea typeface="Verdana" panose="020B0604030504040204" pitchFamily="34" charset="0"/>
                <a:cs typeface="Verdana" panose="020B0604030504040204" pitchFamily="34" charset="0"/>
              </a:rPr>
              <a:t>UFP voornamelijk afkomstig van het vliegverkeer</a:t>
            </a:r>
          </a:p>
          <a:p>
            <a:pPr marL="285750" indent="-285750">
              <a:buFont typeface="Arial" panose="020B0604020202020204" pitchFamily="34" charset="0"/>
              <a:buChar char="•"/>
            </a:pPr>
            <a:endParaRPr lang="nl-NL"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b="1" dirty="0">
                <a:latin typeface="Verdana" panose="020B0604030504040204" pitchFamily="34" charset="0"/>
                <a:ea typeface="Verdana" panose="020B0604030504040204" pitchFamily="34" charset="0"/>
                <a:cs typeface="Verdana" panose="020B0604030504040204" pitchFamily="34" charset="0"/>
              </a:rPr>
              <a:t>UFP van wegverkeer </a:t>
            </a:r>
            <a:r>
              <a:rPr lang="nl-NL" sz="1400" dirty="0">
                <a:latin typeface="Verdana" panose="020B0604030504040204" pitchFamily="34" charset="0"/>
                <a:ea typeface="Verdana" panose="020B0604030504040204" pitchFamily="34" charset="0"/>
                <a:cs typeface="Verdana" panose="020B0604030504040204" pitchFamily="34" charset="0"/>
              </a:rPr>
              <a:t>hing samen met een verhoogde bloeddruk.</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Voor andere long- en hartfunctieparameters, ontstekingen in de luchtwegen, en zuurstofsaturatie werd geen statistisch significante samenhang met UFP waargenomen </a:t>
            </a:r>
          </a:p>
        </p:txBody>
      </p:sp>
      <p:sp>
        <p:nvSpPr>
          <p:cNvPr id="18" name="Rectangle 17"/>
          <p:cNvSpPr/>
          <p:nvPr/>
        </p:nvSpPr>
        <p:spPr>
          <a:xfrm>
            <a:off x="231965" y="2704758"/>
            <a:ext cx="8094789" cy="738664"/>
          </a:xfrm>
          <a:prstGeom prst="rect">
            <a:avLst/>
          </a:prstGeom>
        </p:spPr>
        <p:txBody>
          <a:bodyPr wrap="square">
            <a:spAutoFit/>
          </a:bodyPr>
          <a:lstStyle/>
          <a:p>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3605897489"/>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500967" y="284346"/>
            <a:ext cx="5247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Toxicologische studie</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18</a:t>
            </a:fld>
            <a:endParaRPr lang="nl-NL"/>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844" y="2882929"/>
            <a:ext cx="2542412" cy="1430107"/>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844" y="1244447"/>
            <a:ext cx="2542413" cy="1430107"/>
          </a:xfrm>
          <a:prstGeom prst="rect">
            <a:avLst/>
          </a:prstGeom>
          <a:effectLst>
            <a:outerShdw blurRad="50800" dist="38100" dir="5400000" algn="t" rotWithShape="0">
              <a:prstClr val="black">
                <a:alpha val="40000"/>
              </a:prst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38" y="3870868"/>
            <a:ext cx="2990073" cy="1115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1374" y="966702"/>
            <a:ext cx="4702898" cy="3308598"/>
          </a:xfrm>
          <a:prstGeom prst="rect">
            <a:avLst/>
          </a:prstGeom>
          <a:noFill/>
        </p:spPr>
        <p:txBody>
          <a:bodyPr wrap="square" rtlCol="0">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UFP </a:t>
            </a:r>
            <a:r>
              <a:rPr lang="en-US" sz="1400" b="1" dirty="0" err="1">
                <a:latin typeface="Verdana" panose="020B0604030504040204" pitchFamily="34" charset="0"/>
                <a:ea typeface="Verdana" panose="020B0604030504040204" pitchFamily="34" charset="0"/>
                <a:cs typeface="Verdana" panose="020B0604030504040204" pitchFamily="34" charset="0"/>
              </a:rPr>
              <a:t>verzameld</a:t>
            </a:r>
            <a:r>
              <a:rPr lang="en-US" sz="1400" dirty="0">
                <a:latin typeface="Verdana" panose="020B0604030504040204" pitchFamily="34" charset="0"/>
                <a:ea typeface="Verdana" panose="020B0604030504040204" pitchFamily="34" charset="0"/>
                <a:cs typeface="Verdana" panose="020B0604030504040204" pitchFamily="34" charset="0"/>
              </a:rPr>
              <a: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Locatie vrijwilligersstudie (5x): </a:t>
            </a:r>
          </a:p>
          <a:p>
            <a:pPr marL="685800" lvl="1" indent="-34290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Op basis van de windrichting geclassificeerd of ‘luchthaven’ (2x) en ‘niet-luchthaven’ (3x)</a:t>
            </a:r>
          </a:p>
          <a:p>
            <a:pPr marL="685800" lvl="1" indent="-34290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Rechtstreeks uit de uitlaat van een vliegtuigmotor (2x)</a:t>
            </a:r>
          </a:p>
          <a:p>
            <a:pPr marL="628650" lvl="1"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Turbine-1: taxiën en stationair draaien</a:t>
            </a:r>
          </a:p>
          <a:p>
            <a:pPr marL="628650" lvl="1"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Turbine-2: Volledige stuwkracht</a:t>
            </a:r>
          </a:p>
          <a:p>
            <a:pPr marL="628650" lvl="1" indent="-28575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Standaard referentiemateriaal voor diesel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9936" y="130109"/>
            <a:ext cx="996242" cy="66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p:cNvSpPr>
            <a:spLocks noGrp="1"/>
          </p:cNvSpPr>
          <p:nvPr>
            <p:ph type="ftr" sz="quarter" idx="11"/>
          </p:nvPr>
        </p:nvSpPr>
        <p:spPr>
          <a:xfrm>
            <a:off x="3126716"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357049475"/>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05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Resultaten toxicologische studie</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19</a:t>
            </a:fld>
            <a:endParaRPr lang="nl-NL"/>
          </a:p>
        </p:txBody>
      </p:sp>
      <p:sp>
        <p:nvSpPr>
          <p:cNvPr id="3" name="TextBox 2"/>
          <p:cNvSpPr txBox="1"/>
          <p:nvPr/>
        </p:nvSpPr>
        <p:spPr>
          <a:xfrm>
            <a:off x="1042416" y="926895"/>
            <a:ext cx="1727772" cy="307777"/>
          </a:xfrm>
          <a:prstGeom prst="rect">
            <a:avLst/>
          </a:prstGeom>
          <a:noFill/>
        </p:spPr>
        <p:txBody>
          <a:bodyPr wrap="square" rtlCol="0">
            <a:spAutoFi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Celschade</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059680" y="927857"/>
            <a:ext cx="3322320" cy="523220"/>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cs typeface="Verdana" panose="020B0604030504040204" pitchFamily="34" charset="0"/>
              </a:rPr>
              <a:t>Signaalstoffen voor acute ontstekingsreacties </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89845" y="3971768"/>
            <a:ext cx="7120128"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Blootstelling van longcellen aan UFP leidt tot </a:t>
            </a:r>
            <a:r>
              <a:rPr lang="nl-NL" sz="1400" dirty="0" err="1">
                <a:latin typeface="Verdana" panose="020B0604030504040204" pitchFamily="34" charset="0"/>
                <a:ea typeface="Verdana" panose="020B0604030504040204" pitchFamily="34" charset="0"/>
                <a:cs typeface="Verdana" panose="020B0604030504040204" pitchFamily="34" charset="0"/>
              </a:rPr>
              <a:t>celschade</a:t>
            </a:r>
            <a:r>
              <a:rPr lang="nl-NL" sz="1400" dirty="0">
                <a:latin typeface="Verdana" panose="020B0604030504040204" pitchFamily="34" charset="0"/>
                <a:ea typeface="Verdana" panose="020B0604030504040204" pitchFamily="34" charset="0"/>
                <a:cs typeface="Verdana" panose="020B0604030504040204" pitchFamily="34" charset="0"/>
              </a:rPr>
              <a:t> en er komen signaalstoffen vrij die betrokken zijn bij een acute ontstekingsreactie</a:t>
            </a: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Er waren geen duidelijke verschillen in schadelijkheid tussen de diverse bronnen van UFP (overlap zwarte lijnen)</a:t>
            </a:r>
          </a:p>
        </p:txBody>
      </p:sp>
      <p:pic>
        <p:nvPicPr>
          <p:cNvPr id="13" name="Picture 12" descr="C:\Users\janssenn\AppData\Local\Microsoft\Windows\Temporary Internet Files\Content.Word\LDH 10%_Dutch.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92" y="1451077"/>
            <a:ext cx="3867785" cy="2371725"/>
          </a:xfrm>
          <a:prstGeom prst="rect">
            <a:avLst/>
          </a:prstGeom>
          <a:noFill/>
          <a:ln>
            <a:noFill/>
          </a:ln>
        </p:spPr>
      </p:pic>
      <p:pic>
        <p:nvPicPr>
          <p:cNvPr id="14" name="Picture 13" descr="C:\Users\janssenn\AppData\Local\Microsoft\Windows\Temporary Internet Files\Content.Word\IL-6 10%_Dutch.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9702" y="1385887"/>
            <a:ext cx="3922713" cy="2436915"/>
          </a:xfrm>
          <a:prstGeom prst="rect">
            <a:avLst/>
          </a:prstGeom>
          <a:noFill/>
          <a:ln>
            <a:noFill/>
          </a:ln>
        </p:spPr>
      </p:pic>
    </p:spTree>
    <p:extLst>
      <p:ext uri="{BB962C8B-B14F-4D97-AF65-F5344CB8AC3E}">
        <p14:creationId xmlns:p14="http://schemas.microsoft.com/office/powerpoint/2010/main" val="373590079"/>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Fijn stof en ultrafijn stof</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2</a:t>
            </a:fld>
            <a:endParaRPr lang="nl-NL"/>
          </a:p>
        </p:txBody>
      </p:sp>
      <p:sp>
        <p:nvSpPr>
          <p:cNvPr id="13"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49" t="15309" r="11698" b="4940"/>
          <a:stretch/>
        </p:blipFill>
        <p:spPr bwMode="auto">
          <a:xfrm>
            <a:off x="4594850" y="1594793"/>
            <a:ext cx="3456384" cy="178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85775" y="1295529"/>
            <a:ext cx="5598394" cy="2385268"/>
          </a:xfrm>
          <a:prstGeom prst="rect">
            <a:avLst/>
          </a:prstGeom>
          <a:noFill/>
        </p:spPr>
        <p:txBody>
          <a:bodyPr wrap="square" rtlCol="0">
            <a:spAutoFit/>
          </a:bodyPr>
          <a:lstStyle/>
          <a:p>
            <a:endParaRPr lang="en-US" b="1" dirty="0"/>
          </a:p>
          <a:p>
            <a:r>
              <a:rPr lang="en-US" sz="1600" b="1" dirty="0" err="1"/>
              <a:t>Ultrafijn</a:t>
            </a:r>
            <a:r>
              <a:rPr lang="en-US" sz="1600" b="1" dirty="0"/>
              <a:t> </a:t>
            </a:r>
            <a:r>
              <a:rPr lang="en-US" sz="1600" b="1" dirty="0" err="1"/>
              <a:t>stof</a:t>
            </a:r>
            <a:r>
              <a:rPr lang="en-US" sz="1600" b="1" dirty="0"/>
              <a:t>: </a:t>
            </a:r>
          </a:p>
          <a:p>
            <a:pPr>
              <a:spcAft>
                <a:spcPts val="1200"/>
              </a:spcAft>
            </a:pPr>
            <a:endParaRPr lang="en-US" sz="1600" b="1" dirty="0"/>
          </a:p>
          <a:p>
            <a:pPr marL="285750" indent="-285750">
              <a:spcAft>
                <a:spcPts val="1200"/>
              </a:spcAft>
              <a:buFont typeface="Arial" panose="020B0604020202020204" pitchFamily="34" charset="0"/>
              <a:buChar char="•"/>
            </a:pPr>
            <a:r>
              <a:rPr lang="en-US" sz="1600" dirty="0" err="1"/>
              <a:t>Veel</a:t>
            </a:r>
            <a:r>
              <a:rPr lang="en-US" sz="1600" dirty="0"/>
              <a:t> </a:t>
            </a:r>
            <a:r>
              <a:rPr lang="en-US" sz="1600" dirty="0" err="1"/>
              <a:t>kleiner</a:t>
            </a:r>
            <a:r>
              <a:rPr lang="en-US" sz="1600" dirty="0"/>
              <a:t> dan </a:t>
            </a:r>
            <a:r>
              <a:rPr lang="en-US" sz="1600" dirty="0" err="1"/>
              <a:t>fijn</a:t>
            </a:r>
            <a:r>
              <a:rPr lang="en-US" sz="1600" dirty="0"/>
              <a:t> </a:t>
            </a:r>
            <a:r>
              <a:rPr lang="en-US" sz="1600" dirty="0" err="1"/>
              <a:t>stof</a:t>
            </a:r>
            <a:endParaRPr lang="en-US" sz="1600" dirty="0"/>
          </a:p>
          <a:p>
            <a:pPr marL="285750" indent="-285750">
              <a:spcAft>
                <a:spcPts val="1200"/>
              </a:spcAft>
              <a:buFont typeface="Arial" panose="020B0604020202020204" pitchFamily="34" charset="0"/>
              <a:buChar char="•"/>
            </a:pPr>
            <a:r>
              <a:rPr lang="en-US" sz="1600" dirty="0" err="1"/>
              <a:t>Meten</a:t>
            </a:r>
            <a:r>
              <a:rPr lang="en-US" sz="1600" dirty="0"/>
              <a:t>: </a:t>
            </a:r>
            <a:r>
              <a:rPr lang="en-US" sz="1600" dirty="0" err="1"/>
              <a:t>Aantallen</a:t>
            </a:r>
            <a:r>
              <a:rPr lang="en-US" sz="1600" dirty="0"/>
              <a:t> </a:t>
            </a:r>
            <a:r>
              <a:rPr lang="en-US" sz="1600" dirty="0" err="1"/>
              <a:t>deeltjes</a:t>
            </a:r>
            <a:r>
              <a:rPr lang="en-US" sz="1600" dirty="0"/>
              <a:t> </a:t>
            </a:r>
            <a:r>
              <a:rPr lang="en-US" sz="1600" dirty="0" err="1"/>
              <a:t>ipv</a:t>
            </a:r>
            <a:r>
              <a:rPr lang="en-US" sz="1600" dirty="0"/>
              <a:t> </a:t>
            </a:r>
            <a:r>
              <a:rPr lang="en-US" sz="1600" dirty="0" err="1"/>
              <a:t>gewicht</a:t>
            </a:r>
            <a:endParaRPr lang="en-US" sz="1600" dirty="0"/>
          </a:p>
          <a:p>
            <a:pPr marL="285750" indent="-285750">
              <a:spcAft>
                <a:spcPts val="1200"/>
              </a:spcAft>
              <a:buFont typeface="Arial" panose="020B0604020202020204" pitchFamily="34" charset="0"/>
              <a:buChar char="•"/>
            </a:pPr>
            <a:r>
              <a:rPr lang="en-US" sz="1600" dirty="0" err="1"/>
              <a:t>Weinig</a:t>
            </a:r>
            <a:r>
              <a:rPr lang="en-US" sz="1600" dirty="0"/>
              <a:t> </a:t>
            </a:r>
            <a:r>
              <a:rPr lang="en-US" sz="1600" dirty="0" err="1"/>
              <a:t>bekend</a:t>
            </a:r>
            <a:r>
              <a:rPr lang="en-US" sz="1600" dirty="0"/>
              <a:t> over </a:t>
            </a:r>
            <a:r>
              <a:rPr lang="en-US" sz="1600" dirty="0" err="1"/>
              <a:t>gezondheidseffecten</a:t>
            </a:r>
            <a:endParaRPr lang="en-US" sz="1600" dirty="0"/>
          </a:p>
          <a:p>
            <a:pPr marL="285750" indent="-285750">
              <a:spcAft>
                <a:spcPts val="1200"/>
              </a:spcAft>
              <a:buFont typeface="Arial" panose="020B0604020202020204" pitchFamily="34" charset="0"/>
              <a:buChar char="•"/>
            </a:pPr>
            <a:r>
              <a:rPr lang="en-US" sz="1600" dirty="0" err="1"/>
              <a:t>Geen</a:t>
            </a:r>
            <a:r>
              <a:rPr lang="en-US" sz="1600" dirty="0"/>
              <a:t> </a:t>
            </a:r>
            <a:r>
              <a:rPr lang="en-US" sz="1600" dirty="0" err="1"/>
              <a:t>normen</a:t>
            </a:r>
            <a:endParaRPr lang="en-US" sz="1600" dirty="0"/>
          </a:p>
        </p:txBody>
      </p:sp>
    </p:spTree>
    <p:extLst>
      <p:ext uri="{BB962C8B-B14F-4D97-AF65-F5344CB8AC3E}">
        <p14:creationId xmlns:p14="http://schemas.microsoft.com/office/powerpoint/2010/main" val="1540720393"/>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183017"/>
            <a:ext cx="5611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Samenvatting 3 studies</a:t>
            </a:r>
          </a:p>
        </p:txBody>
      </p: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1435881" cy="5445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20</a:t>
            </a:fld>
            <a:endParaRPr lang="nl-NL"/>
          </a:p>
        </p:txBody>
      </p:sp>
      <p:graphicFrame>
        <p:nvGraphicFramePr>
          <p:cNvPr id="3" name="Table 2"/>
          <p:cNvGraphicFramePr>
            <a:graphicFrameLocks noGrp="1"/>
          </p:cNvGraphicFramePr>
          <p:nvPr>
            <p:extLst>
              <p:ext uri="{D42A27DB-BD31-4B8C-83A1-F6EECF244321}">
                <p14:modId xmlns:p14="http://schemas.microsoft.com/office/powerpoint/2010/main" val="3170970614"/>
              </p:ext>
            </p:extLst>
          </p:nvPr>
        </p:nvGraphicFramePr>
        <p:xfrm>
          <a:off x="420624" y="718669"/>
          <a:ext cx="7961376" cy="4248585"/>
        </p:xfrm>
        <a:graphic>
          <a:graphicData uri="http://schemas.openxmlformats.org/drawingml/2006/table">
            <a:tbl>
              <a:tblPr firstRow="1" firstCol="1" bandRow="1">
                <a:tableStyleId>{5C22544A-7EE6-4342-B048-85BDC9FD1C3A}</a:tableStyleId>
              </a:tblPr>
              <a:tblGrid>
                <a:gridCol w="1460380">
                  <a:extLst>
                    <a:ext uri="{9D8B030D-6E8A-4147-A177-3AD203B41FA5}">
                      <a16:colId xmlns:a16="http://schemas.microsoft.com/office/drawing/2014/main" val="20000"/>
                    </a:ext>
                  </a:extLst>
                </a:gridCol>
                <a:gridCol w="910964">
                  <a:extLst>
                    <a:ext uri="{9D8B030D-6E8A-4147-A177-3AD203B41FA5}">
                      <a16:colId xmlns:a16="http://schemas.microsoft.com/office/drawing/2014/main" val="20001"/>
                    </a:ext>
                  </a:extLst>
                </a:gridCol>
                <a:gridCol w="1341120">
                  <a:extLst>
                    <a:ext uri="{9D8B030D-6E8A-4147-A177-3AD203B41FA5}">
                      <a16:colId xmlns:a16="http://schemas.microsoft.com/office/drawing/2014/main" val="20002"/>
                    </a:ext>
                  </a:extLst>
                </a:gridCol>
                <a:gridCol w="1761744">
                  <a:extLst>
                    <a:ext uri="{9D8B030D-6E8A-4147-A177-3AD203B41FA5}">
                      <a16:colId xmlns:a16="http://schemas.microsoft.com/office/drawing/2014/main" val="20003"/>
                    </a:ext>
                  </a:extLst>
                </a:gridCol>
                <a:gridCol w="2487168">
                  <a:extLst>
                    <a:ext uri="{9D8B030D-6E8A-4147-A177-3AD203B41FA5}">
                      <a16:colId xmlns:a16="http://schemas.microsoft.com/office/drawing/2014/main" val="20004"/>
                    </a:ext>
                  </a:extLst>
                </a:gridCol>
              </a:tblGrid>
              <a:tr h="213808">
                <a:tc>
                  <a:txBody>
                    <a:bodyPr/>
                    <a:lstStyle/>
                    <a:p>
                      <a:pPr>
                        <a:lnSpc>
                          <a:spcPct val="115000"/>
                        </a:lnSpc>
                        <a:spcAft>
                          <a:spcPts val="0"/>
                        </a:spcAft>
                      </a:pPr>
                      <a:r>
                        <a:rPr lang="nl-NL" sz="1000" dirty="0">
                          <a:effectLst/>
                        </a:rPr>
                        <a:t>Gezondheidseindpunt</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Locatie</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Populatie</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Associaties voor UFP van vliegverkeer</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Associaties voor UFP van wegverkeer </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00"/>
                  </a:ext>
                </a:extLst>
              </a:tr>
              <a:tr h="103679">
                <a:tc gridSpan="5">
                  <a:txBody>
                    <a:bodyPr/>
                    <a:lstStyle/>
                    <a:p>
                      <a:pPr>
                        <a:lnSpc>
                          <a:spcPct val="115000"/>
                        </a:lnSpc>
                        <a:spcAft>
                          <a:spcPts val="0"/>
                        </a:spcAft>
                      </a:pPr>
                      <a:r>
                        <a:rPr lang="nl-NL" sz="1000" dirty="0">
                          <a:effectLst/>
                        </a:rPr>
                        <a:t>Onderzoek onder schoolkinderen (panelstudie)</a:t>
                      </a:r>
                      <a:endParaRPr lang="en-US" sz="1000" dirty="0">
                        <a:effectLst/>
                        <a:latin typeface="Calibri"/>
                        <a:ea typeface="Times New Roman"/>
                        <a:cs typeface="Times New Roman"/>
                      </a:endParaRPr>
                    </a:p>
                  </a:txBody>
                  <a:tcPr marL="18560" marR="18560" marT="0" marB="0">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3937">
                <a:tc>
                  <a:txBody>
                    <a:bodyPr/>
                    <a:lstStyle/>
                    <a:p>
                      <a:pPr>
                        <a:lnSpc>
                          <a:spcPct val="115000"/>
                        </a:lnSpc>
                        <a:spcAft>
                          <a:spcPts val="0"/>
                        </a:spcAft>
                      </a:pPr>
                      <a:r>
                        <a:rPr lang="nl-NL" sz="1000" dirty="0">
                          <a:effectLst/>
                        </a:rPr>
                        <a:t>Dagelijkse symptomen</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Thuis</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Gecombineerd school en astma panel</a:t>
                      </a:r>
                      <a:r>
                        <a:rPr lang="nl-NL" sz="1000" baseline="30000">
                          <a:effectLst/>
                        </a:rPr>
                        <a:t>2</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Ja, vooral voor piepende ademhaling en slijm opgeven</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Ja, vooral voor piepende ademhaling en kortademigheid in rust</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02"/>
                  </a:ext>
                </a:extLst>
              </a:tr>
              <a:tr h="323937">
                <a:tc>
                  <a:txBody>
                    <a:bodyPr/>
                    <a:lstStyle/>
                    <a:p>
                      <a:pPr>
                        <a:lnSpc>
                          <a:spcPct val="115000"/>
                        </a:lnSpc>
                        <a:spcAft>
                          <a:spcPts val="0"/>
                        </a:spcAft>
                      </a:pPr>
                      <a:r>
                        <a:rPr lang="nl-NL" sz="1000" dirty="0">
                          <a:effectLst/>
                        </a:rPr>
                        <a:t>Medicijngebruik</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Thuis</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Gecombineerd school en astma panel</a:t>
                      </a:r>
                      <a:r>
                        <a:rPr lang="nl-NL" sz="1000" baseline="30000">
                          <a:effectLst/>
                        </a:rPr>
                        <a:t>2</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Ja</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Ja</a:t>
                      </a:r>
                      <a:endParaRPr lang="en-US" sz="1000">
                        <a:effectLst/>
                        <a:latin typeface="Calibri"/>
                        <a:ea typeface="Times New Roman"/>
                        <a:cs typeface="Times New Roman"/>
                      </a:endParaRPr>
                    </a:p>
                  </a:txBody>
                  <a:tcPr marL="18560" marR="18560" marT="0" marB="0"/>
                </a:tc>
                <a:extLst>
                  <a:ext uri="{0D108BD9-81ED-4DB2-BD59-A6C34878D82A}">
                    <a16:rowId xmlns:a16="http://schemas.microsoft.com/office/drawing/2014/main" val="10003"/>
                  </a:ext>
                </a:extLst>
              </a:tr>
              <a:tr h="323937">
                <a:tc>
                  <a:txBody>
                    <a:bodyPr/>
                    <a:lstStyle/>
                    <a:p>
                      <a:pPr>
                        <a:lnSpc>
                          <a:spcPct val="115000"/>
                        </a:lnSpc>
                        <a:spcAft>
                          <a:spcPts val="0"/>
                        </a:spcAft>
                      </a:pPr>
                      <a:r>
                        <a:rPr lang="nl-NL" sz="1000" dirty="0">
                          <a:effectLst/>
                        </a:rPr>
                        <a:t>Dagelijkse longfunctie</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Thuis</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Gecombineerd school en astma panel</a:t>
                      </a:r>
                      <a:r>
                        <a:rPr lang="nl-NL" sz="1000" baseline="30000">
                          <a:effectLst/>
                        </a:rPr>
                        <a:t>2</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Ja, in de ochtend</a:t>
                      </a:r>
                      <a:endParaRPr lang="en-US" sz="1000">
                        <a:effectLst/>
                        <a:latin typeface="Calibri"/>
                        <a:ea typeface="Times New Roman"/>
                        <a:cs typeface="Times New Roman"/>
                      </a:endParaRPr>
                    </a:p>
                  </a:txBody>
                  <a:tcPr marL="18560" marR="18560" marT="0" marB="0"/>
                </a:tc>
                <a:extLst>
                  <a:ext uri="{0D108BD9-81ED-4DB2-BD59-A6C34878D82A}">
                    <a16:rowId xmlns:a16="http://schemas.microsoft.com/office/drawing/2014/main" val="10004"/>
                  </a:ext>
                </a:extLst>
              </a:tr>
              <a:tr h="213808">
                <a:tc>
                  <a:txBody>
                    <a:bodyPr/>
                    <a:lstStyle/>
                    <a:p>
                      <a:pPr>
                        <a:lnSpc>
                          <a:spcPct val="115000"/>
                        </a:lnSpc>
                        <a:spcAft>
                          <a:spcPts val="0"/>
                        </a:spcAft>
                      </a:pPr>
                      <a:r>
                        <a:rPr lang="nl-NL" sz="1000" dirty="0">
                          <a:effectLst/>
                        </a:rPr>
                        <a:t>Longfunctie, onder toezicht </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School</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Schoolpanel</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 niet consistent over meerdere parameters</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 niet consistent over meerdere parameters</a:t>
                      </a:r>
                      <a:endParaRPr lang="en-US" sz="1000">
                        <a:effectLst/>
                        <a:latin typeface="Calibri"/>
                        <a:ea typeface="Times New Roman"/>
                        <a:cs typeface="Times New Roman"/>
                      </a:endParaRPr>
                    </a:p>
                  </a:txBody>
                  <a:tcPr marL="18560" marR="18560" marT="0" marB="0"/>
                </a:tc>
                <a:extLst>
                  <a:ext uri="{0D108BD9-81ED-4DB2-BD59-A6C34878D82A}">
                    <a16:rowId xmlns:a16="http://schemas.microsoft.com/office/drawing/2014/main" val="10005"/>
                  </a:ext>
                </a:extLst>
              </a:tr>
              <a:tr h="323937">
                <a:tc>
                  <a:txBody>
                    <a:bodyPr/>
                    <a:lstStyle/>
                    <a:p>
                      <a:pPr>
                        <a:lnSpc>
                          <a:spcPct val="115000"/>
                        </a:lnSpc>
                        <a:spcAft>
                          <a:spcPts val="0"/>
                        </a:spcAft>
                      </a:pPr>
                      <a:r>
                        <a:rPr lang="nl-NL" sz="1000" dirty="0">
                          <a:effectLst/>
                        </a:rPr>
                        <a:t>NO in uitademingslucht</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School </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Schoolpanel</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 niet consistent voor kinderen met en zonder astma</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 niet consistent voor kinderen met en zonder astma</a:t>
                      </a:r>
                      <a:endParaRPr lang="en-US" sz="1000">
                        <a:effectLst/>
                        <a:latin typeface="Calibri"/>
                        <a:ea typeface="Times New Roman"/>
                        <a:cs typeface="Times New Roman"/>
                      </a:endParaRPr>
                    </a:p>
                  </a:txBody>
                  <a:tcPr marL="18560" marR="18560" marT="0" marB="0"/>
                </a:tc>
                <a:extLst>
                  <a:ext uri="{0D108BD9-81ED-4DB2-BD59-A6C34878D82A}">
                    <a16:rowId xmlns:a16="http://schemas.microsoft.com/office/drawing/2014/main" val="10006"/>
                  </a:ext>
                </a:extLst>
              </a:tr>
              <a:tr h="103679">
                <a:tc gridSpan="5">
                  <a:txBody>
                    <a:bodyPr/>
                    <a:lstStyle/>
                    <a:p>
                      <a:pPr>
                        <a:lnSpc>
                          <a:spcPct val="115000"/>
                        </a:lnSpc>
                        <a:spcAft>
                          <a:spcPts val="0"/>
                        </a:spcAft>
                      </a:pPr>
                      <a:r>
                        <a:rPr lang="nl-NL" sz="1000" dirty="0">
                          <a:effectLst/>
                        </a:rPr>
                        <a:t>Onderzoek onder gezonde volwassenen (vrijwilligersstudie)</a:t>
                      </a:r>
                      <a:endParaRPr lang="en-US" sz="1000" dirty="0">
                        <a:effectLst/>
                        <a:latin typeface="Calibri"/>
                        <a:ea typeface="Times New Roman"/>
                        <a:cs typeface="Times New Roman"/>
                      </a:endParaRPr>
                    </a:p>
                  </a:txBody>
                  <a:tcPr marL="18560" marR="18560" marT="0" marB="0">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808">
                <a:tc>
                  <a:txBody>
                    <a:bodyPr/>
                    <a:lstStyle/>
                    <a:p>
                      <a:pPr>
                        <a:lnSpc>
                          <a:spcPct val="115000"/>
                        </a:lnSpc>
                        <a:spcAft>
                          <a:spcPts val="0"/>
                        </a:spcAft>
                      </a:pPr>
                      <a:r>
                        <a:rPr lang="nl-NL" sz="1000" dirty="0">
                          <a:effectLst/>
                        </a:rPr>
                        <a:t>Longfunctie </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Nabij Schiphol</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Gezonde volwassenen</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Ja, voor FVC </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Nee</a:t>
                      </a:r>
                      <a:r>
                        <a:rPr lang="nl-NL" sz="1000" dirty="0">
                          <a:effectLst/>
                          <a:highlight>
                            <a:srgbClr val="FFFF00"/>
                          </a:highlight>
                        </a:rPr>
                        <a:t> </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08"/>
                  </a:ext>
                </a:extLst>
              </a:tr>
              <a:tr h="434066">
                <a:tc>
                  <a:txBody>
                    <a:bodyPr/>
                    <a:lstStyle/>
                    <a:p>
                      <a:pPr>
                        <a:lnSpc>
                          <a:spcPct val="115000"/>
                        </a:lnSpc>
                        <a:spcAft>
                          <a:spcPts val="0"/>
                        </a:spcAft>
                      </a:pPr>
                      <a:r>
                        <a:rPr lang="nl-NL" sz="1000" dirty="0">
                          <a:effectLst/>
                        </a:rPr>
                        <a:t>NO in uitademingslucht; zuurstofverzadiging;</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Nabij Schiphol</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Gezonde volwassenen</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Nee</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09"/>
                  </a:ext>
                </a:extLst>
              </a:tr>
              <a:tr h="213808">
                <a:tc>
                  <a:txBody>
                    <a:bodyPr/>
                    <a:lstStyle/>
                    <a:p>
                      <a:pPr>
                        <a:lnSpc>
                          <a:spcPct val="115000"/>
                        </a:lnSpc>
                        <a:spcAft>
                          <a:spcPts val="0"/>
                        </a:spcAft>
                      </a:pPr>
                      <a:r>
                        <a:rPr lang="nl-NL" sz="1000" dirty="0">
                          <a:effectLst/>
                        </a:rPr>
                        <a:t>Hartfunctie</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Nabij Schiphol</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Gezonde volwassenen</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Ja, voor QTc</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Nee, niet consistent </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10"/>
                  </a:ext>
                </a:extLst>
              </a:tr>
              <a:tr h="213808">
                <a:tc>
                  <a:txBody>
                    <a:bodyPr/>
                    <a:lstStyle/>
                    <a:p>
                      <a:pPr>
                        <a:lnSpc>
                          <a:spcPct val="115000"/>
                        </a:lnSpc>
                        <a:spcAft>
                          <a:spcPts val="0"/>
                        </a:spcAft>
                      </a:pPr>
                      <a:r>
                        <a:rPr lang="nl-NL" sz="1000" dirty="0">
                          <a:effectLst/>
                        </a:rPr>
                        <a:t>Bloeddruk</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Nabij Schiphol</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Gezonde volwassenen</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a:effectLst/>
                        </a:rPr>
                        <a:t>Nee</a:t>
                      </a:r>
                      <a:endParaRPr lang="en-US" sz="100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Ja </a:t>
                      </a:r>
                      <a:endParaRPr lang="en-US" sz="1000" dirty="0">
                        <a:effectLst/>
                        <a:latin typeface="Calibri"/>
                        <a:ea typeface="Times New Roman"/>
                        <a:cs typeface="Times New Roman"/>
                      </a:endParaRPr>
                    </a:p>
                  </a:txBody>
                  <a:tcPr marL="18560" marR="18560" marT="0" marB="0"/>
                </a:tc>
                <a:extLst>
                  <a:ext uri="{0D108BD9-81ED-4DB2-BD59-A6C34878D82A}">
                    <a16:rowId xmlns:a16="http://schemas.microsoft.com/office/drawing/2014/main" val="10011"/>
                  </a:ext>
                </a:extLst>
              </a:tr>
              <a:tr h="103679">
                <a:tc gridSpan="3">
                  <a:txBody>
                    <a:bodyPr/>
                    <a:lstStyle/>
                    <a:p>
                      <a:pPr>
                        <a:lnSpc>
                          <a:spcPct val="115000"/>
                        </a:lnSpc>
                        <a:spcAft>
                          <a:spcPts val="0"/>
                        </a:spcAft>
                      </a:pPr>
                      <a:r>
                        <a:rPr lang="nl-NL" sz="1000" dirty="0">
                          <a:effectLst/>
                        </a:rPr>
                        <a:t>Toxicologisch onderzoek</a:t>
                      </a:r>
                      <a:endParaRPr lang="en-US" sz="1000" dirty="0">
                        <a:effectLst/>
                        <a:latin typeface="Calibri"/>
                        <a:ea typeface="Times New Roman"/>
                        <a:cs typeface="Times New Roman"/>
                      </a:endParaRPr>
                    </a:p>
                  </a:txBody>
                  <a:tcPr marL="18560" marR="18560" marT="0" marB="0">
                    <a:solidFill>
                      <a:srgbClr val="0066FF"/>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nl-NL" sz="1000" dirty="0">
                          <a:solidFill>
                            <a:schemeClr val="bg1"/>
                          </a:solidFill>
                          <a:effectLst/>
                        </a:rPr>
                        <a:t>Mate van schadelijkheid</a:t>
                      </a:r>
                      <a:endParaRPr lang="en-US" sz="1000" dirty="0">
                        <a:solidFill>
                          <a:schemeClr val="bg1"/>
                        </a:solidFill>
                        <a:effectLst/>
                        <a:latin typeface="Calibri"/>
                        <a:ea typeface="Times New Roman"/>
                        <a:cs typeface="Times New Roman"/>
                      </a:endParaRPr>
                    </a:p>
                  </a:txBody>
                  <a:tcPr marL="18560" marR="18560" marT="0" marB="0">
                    <a:solidFill>
                      <a:srgbClr val="0066FF"/>
                    </a:solidFill>
                  </a:tcPr>
                </a:tc>
                <a:tc hMerge="1">
                  <a:txBody>
                    <a:bodyPr/>
                    <a:lstStyle/>
                    <a:p>
                      <a:endParaRPr lang="en-US"/>
                    </a:p>
                  </a:txBody>
                  <a:tcPr/>
                </a:tc>
                <a:extLst>
                  <a:ext uri="{0D108BD9-81ED-4DB2-BD59-A6C34878D82A}">
                    <a16:rowId xmlns:a16="http://schemas.microsoft.com/office/drawing/2014/main" val="10012"/>
                  </a:ext>
                </a:extLst>
              </a:tr>
              <a:tr h="544195">
                <a:tc>
                  <a:txBody>
                    <a:bodyPr/>
                    <a:lstStyle/>
                    <a:p>
                      <a:pPr>
                        <a:lnSpc>
                          <a:spcPct val="115000"/>
                        </a:lnSpc>
                        <a:spcAft>
                          <a:spcPts val="0"/>
                        </a:spcAft>
                      </a:pPr>
                      <a:r>
                        <a:rPr lang="nl-NL" sz="1000" dirty="0" err="1">
                          <a:effectLst/>
                        </a:rPr>
                        <a:t>Celschade</a:t>
                      </a:r>
                      <a:r>
                        <a:rPr lang="nl-NL" sz="1000" dirty="0">
                          <a:effectLst/>
                        </a:rPr>
                        <a:t> en productie signaalstoffen voor acute ontstekingsreacties</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Nabij Schiphol en bij de bron</a:t>
                      </a:r>
                      <a:endParaRPr lang="en-US" sz="1000" dirty="0">
                        <a:effectLst/>
                        <a:latin typeface="Calibri"/>
                        <a:ea typeface="Times New Roman"/>
                        <a:cs typeface="Times New Roman"/>
                      </a:endParaRPr>
                    </a:p>
                  </a:txBody>
                  <a:tcPr marL="18560" marR="18560" marT="0" marB="0"/>
                </a:tc>
                <a:tc>
                  <a:txBody>
                    <a:bodyPr/>
                    <a:lstStyle/>
                    <a:p>
                      <a:pPr>
                        <a:lnSpc>
                          <a:spcPct val="115000"/>
                        </a:lnSpc>
                        <a:spcAft>
                          <a:spcPts val="0"/>
                        </a:spcAft>
                      </a:pPr>
                      <a:r>
                        <a:rPr lang="nl-NL" sz="1000" dirty="0">
                          <a:effectLst/>
                        </a:rPr>
                        <a:t>Longcellen</a:t>
                      </a:r>
                      <a:endParaRPr lang="en-US" sz="1000" dirty="0">
                        <a:effectLst/>
                      </a:endParaRPr>
                    </a:p>
                    <a:p>
                      <a:pPr>
                        <a:lnSpc>
                          <a:spcPct val="115000"/>
                        </a:lnSpc>
                        <a:spcAft>
                          <a:spcPts val="0"/>
                        </a:spcAft>
                      </a:pPr>
                      <a:r>
                        <a:rPr lang="nl-NL" sz="1000" dirty="0">
                          <a:effectLst/>
                        </a:rPr>
                        <a:t>(in vitro)</a:t>
                      </a:r>
                      <a:endParaRPr lang="en-US" sz="1000" dirty="0">
                        <a:effectLst/>
                        <a:latin typeface="Calibri"/>
                        <a:ea typeface="Times New Roman"/>
                        <a:cs typeface="Times New Roman"/>
                      </a:endParaRPr>
                    </a:p>
                  </a:txBody>
                  <a:tcPr marL="18560" marR="18560" marT="0" marB="0"/>
                </a:tc>
                <a:tc gridSpan="2">
                  <a:txBody>
                    <a:bodyPr/>
                    <a:lstStyle/>
                    <a:p>
                      <a:pPr>
                        <a:lnSpc>
                          <a:spcPct val="115000"/>
                        </a:lnSpc>
                        <a:spcAft>
                          <a:spcPts val="0"/>
                        </a:spcAft>
                      </a:pPr>
                      <a:r>
                        <a:rPr lang="nl-NL" sz="1000" dirty="0">
                          <a:effectLst/>
                        </a:rPr>
                        <a:t>Ja. Geen duidelijke verschillen in reactiviteit tussen UFP verzameld bij verschillende windrichting (luchthaven versus niet-luchthaven) en rechtstreeks uit een turbinemotor</a:t>
                      </a:r>
                      <a:endParaRPr lang="en-US" sz="1000" dirty="0">
                        <a:effectLst/>
                        <a:latin typeface="Calibri"/>
                        <a:ea typeface="Times New Roman"/>
                        <a:cs typeface="Times New Roman"/>
                      </a:endParaRPr>
                    </a:p>
                  </a:txBody>
                  <a:tcPr marL="18560" marR="1856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48711452"/>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Conclusie</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21</a:t>
            </a:fld>
            <a:endParaRPr lang="nl-NL"/>
          </a:p>
        </p:txBody>
      </p:sp>
      <p:sp>
        <p:nvSpPr>
          <p:cNvPr id="15" name="TextBox 7"/>
          <p:cNvSpPr txBox="1"/>
          <p:nvPr/>
        </p:nvSpPr>
        <p:spPr>
          <a:xfrm>
            <a:off x="440299" y="1157097"/>
            <a:ext cx="5222885" cy="3108543"/>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Samen laten deze studies zien dat kortdurende verhoogde blootstelling aan UFP zoals die in de regio Schiphol voorkomt, samenhangt met acute effecten op de gezondheid.</a:t>
            </a:r>
          </a:p>
          <a:p>
            <a:r>
              <a:rPr lang="nl-NL" sz="1400" dirty="0">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Dit geldt zowel voor totaal UFP (van alle bronnen samen) als voor UFP voornamelijk afkomstig van het vliegverkeer. </a:t>
            </a:r>
          </a:p>
          <a:p>
            <a:pPr marL="285750" indent="-28575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Er zijn geen aanwijzingen dat de gezondheidseffecten van UFP van het vliegverkeer wezenlijk anders zijn dan die van UFP van het wegverkeer</a:t>
            </a:r>
            <a:r>
              <a:rPr lang="nl-NL" sz="1400" dirty="0"/>
              <a:t>.</a:t>
            </a:r>
          </a:p>
          <a:p>
            <a:pPr marL="285750" indent="-285750">
              <a:buFont typeface="Arial" panose="020B0604020202020204" pitchFamily="34" charset="0"/>
              <a:buChar char="•"/>
            </a:pPr>
            <a:endParaRPr lang="nl-NL" sz="1400" dirty="0"/>
          </a:p>
        </p:txBody>
      </p:sp>
      <p:pic>
        <p:nvPicPr>
          <p:cNvPr id="11" name="Picture 4" descr="Afbeeldingsresultaat voor bugatti veyron vs eurofig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104" y="1686765"/>
            <a:ext cx="3141051" cy="2049208"/>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884619013"/>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Wat betekent dit?</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22</a:t>
            </a:fld>
            <a:endParaRPr lang="nl-NL"/>
          </a:p>
        </p:txBody>
      </p:sp>
      <p:sp>
        <p:nvSpPr>
          <p:cNvPr id="5" name="Rectangle 4"/>
          <p:cNvSpPr/>
          <p:nvPr/>
        </p:nvSpPr>
        <p:spPr>
          <a:xfrm>
            <a:off x="621792" y="1161776"/>
            <a:ext cx="7985760" cy="3539430"/>
          </a:xfrm>
          <a:prstGeom prst="rect">
            <a:avLst/>
          </a:prstGeom>
        </p:spPr>
        <p:txBody>
          <a:bodyPr wrap="square">
            <a:spAutoFit/>
          </a:bodyPr>
          <a:lstStyle/>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De toename van dagelijkse luchtwegklachten en gebruik van luchtwegverwijdende medicatie tijdens perioden met verhoogde UFP bij kinderen in de buurt van Schiphol is gezondheidskundig relevant. </a:t>
            </a:r>
          </a:p>
          <a:p>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Hoewel de gevonden kortdurende veranderingen in longfunctie (kinderen &amp; volwassenen) en hartfunctie (volwassenen) relatief gering zijn op basis van een groepsgemiddelde, kunnen ze voor gevoelige individuen groter zijn. </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Het is nog niet duidelijk wat dit op lange termijn betekent. Dit wordt in het derde onderdeel van dit onderzoeksprogramma onderzocht (Onderzoek naar de effecten van langdurige blootstelling aan ultrafijn stof van vliegverkeer) </a:t>
            </a:r>
          </a:p>
          <a:p>
            <a:pPr marL="285750" indent="-28575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400" dirty="0">
                <a:latin typeface="Verdana" panose="020B0604030504040204" pitchFamily="34" charset="0"/>
                <a:ea typeface="Verdana" panose="020B0604030504040204" pitchFamily="34" charset="0"/>
                <a:cs typeface="Verdana" panose="020B0604030504040204" pitchFamily="34" charset="0"/>
              </a:rPr>
              <a:t>De resultaten hiervan worden in 2021 verwacht.</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13"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1351097777"/>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142" y="1314881"/>
            <a:ext cx="1625753" cy="121931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588" y="3288721"/>
            <a:ext cx="1023199" cy="23861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98" y="1099754"/>
            <a:ext cx="3678503" cy="76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188" y="1163476"/>
            <a:ext cx="2428767" cy="89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63" y="2057079"/>
            <a:ext cx="1772076" cy="71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N:\_AppSense_\Desktop\tn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09" y="1924538"/>
            <a:ext cx="1327718" cy="9957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369" y="2271304"/>
            <a:ext cx="18002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N:\_AppSense_\Desktop\schip.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7277" y="3421572"/>
            <a:ext cx="1113178" cy="437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1466" y="3264386"/>
            <a:ext cx="797280" cy="28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998" y="4015807"/>
            <a:ext cx="1307203" cy="44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3949" y="3684423"/>
            <a:ext cx="1015049" cy="36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5401" y="3725397"/>
            <a:ext cx="1162659" cy="31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174" y="3288721"/>
            <a:ext cx="1519751" cy="27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48" y="4084121"/>
            <a:ext cx="1488727" cy="39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45109" y="3684423"/>
            <a:ext cx="2616065" cy="248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3618" y="4550569"/>
            <a:ext cx="3100663" cy="52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4742" y="4550569"/>
            <a:ext cx="2388007" cy="43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56799" y="4582930"/>
            <a:ext cx="1243683" cy="39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descr="N:\_AppSense_\Desktop\ku_logo_uk_v.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19223" y="4142079"/>
            <a:ext cx="960561" cy="90758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BDD4054-724F-47CC-9FBD-2F390277581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2915" y="3316737"/>
            <a:ext cx="1021571" cy="515894"/>
          </a:xfrm>
          <a:prstGeom prst="rect">
            <a:avLst/>
          </a:prstGeom>
        </p:spPr>
      </p:pic>
      <p:pic>
        <p:nvPicPr>
          <p:cNvPr id="27" name="Picture 7">
            <a:extLst>
              <a:ext uri="{FF2B5EF4-FFF2-40B4-BE49-F238E27FC236}">
                <a16:creationId xmlns:a16="http://schemas.microsoft.com/office/drawing/2014/main" id="{7806356F-C9AF-4F0E-B02D-8CA12548E2D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33492" y="4031184"/>
            <a:ext cx="652934" cy="38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R:\MIL\Kennis en Innovatie\Programmatische aanpak innovatie monitoring\COM\logo RIVM\Logo RIVM ENG.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3465" y="49083"/>
            <a:ext cx="2176725" cy="82555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173463" y="906700"/>
            <a:ext cx="8880248"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8505" y="2817875"/>
            <a:ext cx="702907" cy="77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24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Vragen</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24</a:t>
            </a:fld>
            <a:endParaRPr lang="nl-NL"/>
          </a:p>
        </p:txBody>
      </p:sp>
    </p:spTree>
    <p:extLst>
      <p:ext uri="{BB962C8B-B14F-4D97-AF65-F5344CB8AC3E}">
        <p14:creationId xmlns:p14="http://schemas.microsoft.com/office/powerpoint/2010/main" val="3007286852"/>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Ultrafijn stof en luchtvaart</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3</a:t>
            </a:fld>
            <a:endParaRPr lang="nl-NL"/>
          </a:p>
        </p:txBody>
      </p:sp>
      <p:sp>
        <p:nvSpPr>
          <p:cNvPr id="11" name="Rectangle 10"/>
          <p:cNvSpPr/>
          <p:nvPr/>
        </p:nvSpPr>
        <p:spPr>
          <a:xfrm>
            <a:off x="395536" y="1057292"/>
            <a:ext cx="5170874" cy="1877437"/>
          </a:xfrm>
          <a:prstGeom prst="rect">
            <a:avLst/>
          </a:prstGeom>
        </p:spPr>
        <p:txBody>
          <a:bodyPr wrap="square">
            <a:spAutoFit/>
          </a:bodyPr>
          <a:lstStyle/>
          <a:p>
            <a:pPr>
              <a:spcAft>
                <a:spcPts val="600"/>
              </a:spcAft>
            </a:pPr>
            <a:r>
              <a:rPr lang="nl-NL" sz="1600" b="1" dirty="0">
                <a:latin typeface="Calibri" panose="020F0502020204030204" pitchFamily="34" charset="0"/>
              </a:rPr>
              <a:t>Eerder onderzoek: </a:t>
            </a:r>
          </a:p>
          <a:p>
            <a:pPr marL="285750" indent="-285750">
              <a:spcAft>
                <a:spcPts val="600"/>
              </a:spcAft>
              <a:buFont typeface="Arial" panose="020B0604020202020204" pitchFamily="34" charset="0"/>
              <a:buChar char="•"/>
            </a:pPr>
            <a:r>
              <a:rPr lang="nl-NL" sz="1600" dirty="0">
                <a:latin typeface="Calibri" panose="020F0502020204030204" pitchFamily="34" charset="0"/>
              </a:rPr>
              <a:t>Luchtkwaliteit rond Schiphol vergelijkbaar met luchtkwaliteit in een stedelijke omgeving</a:t>
            </a:r>
          </a:p>
          <a:p>
            <a:pPr marL="285750" indent="-285750">
              <a:spcAft>
                <a:spcPts val="1200"/>
              </a:spcAft>
              <a:buFont typeface="Arial" panose="020B0604020202020204" pitchFamily="34" charset="0"/>
              <a:buChar char="•"/>
            </a:pPr>
            <a:r>
              <a:rPr lang="nl-NL" sz="1600" dirty="0">
                <a:latin typeface="Calibri" panose="020F0502020204030204" pitchFamily="34" charset="0"/>
              </a:rPr>
              <a:t>Verhoogde niveaus werden toegeschreven aan het wegverkeer</a:t>
            </a:r>
          </a:p>
          <a:p>
            <a:pPr marL="285750" indent="-285750">
              <a:spcAft>
                <a:spcPts val="1200"/>
              </a:spcAft>
              <a:buFont typeface="Arial" panose="020B0604020202020204" pitchFamily="34" charset="0"/>
              <a:buChar char="•"/>
            </a:pPr>
            <a:r>
              <a:rPr lang="nl-NL" sz="1600" dirty="0">
                <a:latin typeface="Calibri" panose="020F0502020204030204" pitchFamily="34" charset="0"/>
              </a:rPr>
              <a:t>Ultrafijn stof (nog) niet gemeten</a:t>
            </a:r>
          </a:p>
        </p:txBody>
      </p:sp>
      <p:sp>
        <p:nvSpPr>
          <p:cNvPr id="14" name="TextBox 13"/>
          <p:cNvSpPr txBox="1"/>
          <p:nvPr/>
        </p:nvSpPr>
        <p:spPr>
          <a:xfrm>
            <a:off x="395536" y="3094822"/>
            <a:ext cx="6442336" cy="984885"/>
          </a:xfrm>
          <a:prstGeom prst="rect">
            <a:avLst/>
          </a:prstGeom>
          <a:noFill/>
        </p:spPr>
        <p:txBody>
          <a:bodyPr wrap="square" rtlCol="0">
            <a:spAutoFit/>
          </a:bodyPr>
          <a:lstStyle/>
          <a:p>
            <a:pPr>
              <a:spcAft>
                <a:spcPts val="600"/>
              </a:spcAft>
            </a:pPr>
            <a:r>
              <a:rPr lang="nl-NL" sz="1600" b="1" dirty="0"/>
              <a:t>Nieuwe inzichten:</a:t>
            </a:r>
            <a:endParaRPr lang="nl-NL" sz="1600" b="1" i="1" dirty="0">
              <a:solidFill>
                <a:srgbClr val="FF0000"/>
              </a:solidFill>
            </a:endParaRPr>
          </a:p>
          <a:p>
            <a:pPr marL="285750" indent="-285750">
              <a:spcAft>
                <a:spcPts val="600"/>
              </a:spcAft>
              <a:buFont typeface="Arial" panose="020B0604020202020204" pitchFamily="34" charset="0"/>
              <a:buChar char="•"/>
            </a:pPr>
            <a:r>
              <a:rPr lang="nl-NL" sz="1600" dirty="0"/>
              <a:t>Ultrafijn stof: Tellen ipv wegen</a:t>
            </a:r>
            <a:endParaRPr lang="en-US" sz="1600" dirty="0"/>
          </a:p>
          <a:p>
            <a:pPr marL="285750" indent="-285750">
              <a:spcAft>
                <a:spcPts val="600"/>
              </a:spcAft>
              <a:buFont typeface="Arial" panose="020B0604020202020204" pitchFamily="34" charset="0"/>
              <a:buChar char="•"/>
            </a:pPr>
            <a:r>
              <a:rPr lang="nl-NL" sz="1600" dirty="0"/>
              <a:t>Ultrafijn stof luchtvaart (nog) kleiner dan UFP van bijv. wegverkeer</a:t>
            </a:r>
          </a:p>
        </p:txBody>
      </p:sp>
      <p:pic>
        <p:nvPicPr>
          <p:cNvPr id="15" name="Picture 4" descr="Afbeeldingsresultaat voor bugatti veyron vs eurofig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552" y="1397823"/>
            <a:ext cx="3141051" cy="1536906"/>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816108804"/>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1761660"/>
            <a:ext cx="4617720" cy="2832962"/>
          </a:xfrm>
        </p:spPr>
        <p:txBody>
          <a:bodyPr/>
          <a:lstStyle/>
          <a:p>
            <a:pPr marL="0" indent="0">
              <a:buNone/>
            </a:pPr>
            <a:r>
              <a:rPr lang="en-GB" sz="2000" b="1" noProof="0" dirty="0"/>
              <a:t>TNO</a:t>
            </a:r>
            <a:r>
              <a:rPr lang="en-GB" b="1" noProof="0" dirty="0"/>
              <a:t> </a:t>
            </a:r>
            <a:r>
              <a:rPr lang="en-GB" b="1" noProof="0" dirty="0" err="1"/>
              <a:t>onderzoek</a:t>
            </a:r>
            <a:r>
              <a:rPr lang="en-GB" b="1" noProof="0" dirty="0"/>
              <a:t> (2014):</a:t>
            </a:r>
          </a:p>
          <a:p>
            <a:pPr marL="0" indent="0">
              <a:lnSpc>
                <a:spcPct val="75000"/>
              </a:lnSpc>
              <a:spcBef>
                <a:spcPts val="0"/>
              </a:spcBef>
              <a:buNone/>
            </a:pPr>
            <a:r>
              <a:rPr lang="en-GB" b="1" noProof="0" dirty="0"/>
              <a:t> </a:t>
            </a:r>
          </a:p>
          <a:p>
            <a:r>
              <a:rPr lang="en-GB" sz="1600" noProof="0" dirty="0" err="1"/>
              <a:t>Verhoogde</a:t>
            </a:r>
            <a:r>
              <a:rPr lang="en-GB" sz="1600" noProof="0" dirty="0"/>
              <a:t> </a:t>
            </a:r>
            <a:r>
              <a:rPr lang="en-GB" sz="1600" noProof="0" dirty="0" err="1"/>
              <a:t>concentraties</a:t>
            </a:r>
            <a:r>
              <a:rPr lang="en-GB" sz="1600" noProof="0" dirty="0"/>
              <a:t> </a:t>
            </a:r>
            <a:r>
              <a:rPr lang="en-GB" sz="1600" noProof="0" dirty="0" err="1"/>
              <a:t>ultrafijn</a:t>
            </a:r>
            <a:r>
              <a:rPr lang="en-GB" sz="1600" noProof="0" dirty="0"/>
              <a:t> </a:t>
            </a:r>
            <a:r>
              <a:rPr lang="en-GB" sz="1600" noProof="0" dirty="0" err="1"/>
              <a:t>stof</a:t>
            </a:r>
            <a:r>
              <a:rPr lang="en-GB" sz="1600" noProof="0" dirty="0"/>
              <a:t> in </a:t>
            </a:r>
            <a:r>
              <a:rPr lang="en-GB" sz="1600" noProof="0" dirty="0" err="1"/>
              <a:t>Amsterdamse</a:t>
            </a:r>
            <a:r>
              <a:rPr lang="en-GB" sz="1600" noProof="0" dirty="0"/>
              <a:t> </a:t>
            </a:r>
            <a:r>
              <a:rPr lang="en-GB" sz="1600" noProof="0" dirty="0" err="1"/>
              <a:t>bos</a:t>
            </a:r>
            <a:r>
              <a:rPr lang="en-GB" sz="1600" noProof="0" dirty="0"/>
              <a:t> (7 km)</a:t>
            </a:r>
            <a:endParaRPr lang="en-GB" sz="1600"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9317"/>
            <a:ext cx="17526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9" y="1049220"/>
            <a:ext cx="4093243" cy="60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6455"/>
            <a:ext cx="3978770" cy="120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5775" y="3072045"/>
            <a:ext cx="3811906"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err="1">
                <a:solidFill>
                  <a:srgbClr val="3A48FF"/>
                </a:solidFill>
              </a:rPr>
              <a:t>Opdracht</a:t>
            </a:r>
            <a:r>
              <a:rPr lang="en-US" sz="1600" b="1" dirty="0">
                <a:solidFill>
                  <a:srgbClr val="3A48FF"/>
                </a:solidFill>
              </a:rPr>
              <a:t> RIVM </a:t>
            </a:r>
            <a:r>
              <a:rPr lang="en-US" sz="1600" b="1" dirty="0" err="1">
                <a:solidFill>
                  <a:srgbClr val="3A48FF"/>
                </a:solidFill>
              </a:rPr>
              <a:t>voor</a:t>
            </a:r>
            <a:r>
              <a:rPr lang="en-US" sz="1600" b="1" dirty="0">
                <a:solidFill>
                  <a:srgbClr val="3A48FF"/>
                </a:solidFill>
              </a:rPr>
              <a:t> </a:t>
            </a:r>
            <a:r>
              <a:rPr lang="en-US" sz="1600" b="1" dirty="0" err="1">
                <a:solidFill>
                  <a:srgbClr val="3A48FF"/>
                </a:solidFill>
              </a:rPr>
              <a:t>nader</a:t>
            </a:r>
            <a:r>
              <a:rPr lang="en-US" sz="1600" b="1" dirty="0">
                <a:solidFill>
                  <a:srgbClr val="3A48FF"/>
                </a:solidFill>
              </a:rPr>
              <a:t> </a:t>
            </a:r>
            <a:r>
              <a:rPr lang="en-US" sz="1600" b="1" dirty="0" err="1">
                <a:solidFill>
                  <a:srgbClr val="3A48FF"/>
                </a:solidFill>
              </a:rPr>
              <a:t>verkennend</a:t>
            </a:r>
            <a:r>
              <a:rPr lang="en-US" sz="1600" b="1" dirty="0">
                <a:solidFill>
                  <a:srgbClr val="3A48FF"/>
                </a:solidFill>
              </a:rPr>
              <a:t> </a:t>
            </a:r>
            <a:r>
              <a:rPr lang="en-US" sz="1600" b="1" dirty="0" err="1">
                <a:solidFill>
                  <a:srgbClr val="3A48FF"/>
                </a:solidFill>
              </a:rPr>
              <a:t>onderzoek</a:t>
            </a:r>
            <a:r>
              <a:rPr lang="en-US" sz="1600" b="1" dirty="0">
                <a:solidFill>
                  <a:srgbClr val="3A48FF"/>
                </a:solidFill>
              </a:rPr>
              <a:t> (2015+2016)</a:t>
            </a:r>
          </a:p>
          <a:p>
            <a:pPr marL="285750" indent="-285750">
              <a:buFont typeface="Wingdings" panose="05000000000000000000" pitchFamily="2" charset="2"/>
              <a:buChar char="Ø"/>
            </a:pPr>
            <a:r>
              <a:rPr lang="nl-NL" sz="1600" b="1" dirty="0">
                <a:solidFill>
                  <a:srgbClr val="3A48FF"/>
                </a:solidFill>
              </a:rPr>
              <a:t>Meerjarig onderzoeksprogramma</a:t>
            </a:r>
            <a:endParaRPr lang="en-US" b="1" dirty="0">
              <a:solidFill>
                <a:srgbClr val="3A48FF"/>
              </a:solidFill>
            </a:endParaRP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1840652"/>
            <a:ext cx="3602562" cy="250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56932" y="4349318"/>
            <a:ext cx="2925452" cy="276999"/>
          </a:xfrm>
          <a:prstGeom prst="rect">
            <a:avLst/>
          </a:prstGeom>
          <a:solidFill>
            <a:schemeClr val="bg1"/>
          </a:solidFill>
        </p:spPr>
        <p:txBody>
          <a:bodyPr wrap="square">
            <a:spAutoFit/>
          </a:bodyPr>
          <a:lstStyle/>
          <a:p>
            <a:r>
              <a:rPr lang="en-US" sz="1200" dirty="0">
                <a:solidFill>
                  <a:srgbClr val="FF0000"/>
                </a:solidFill>
                <a:effectLst>
                  <a:outerShdw blurRad="38100" dist="38100" dir="2700000" algn="tl">
                    <a:srgbClr val="000000">
                      <a:alpha val="43137"/>
                    </a:srgbClr>
                  </a:outerShdw>
                </a:effectLst>
              </a:rPr>
              <a:t>UFP (</a:t>
            </a:r>
            <a:r>
              <a:rPr lang="en-US" sz="1200" dirty="0" err="1">
                <a:solidFill>
                  <a:srgbClr val="FF0000"/>
                </a:solidFill>
                <a:effectLst>
                  <a:outerShdw blurRad="38100" dist="38100" dir="2700000" algn="tl">
                    <a:srgbClr val="000000">
                      <a:alpha val="43137"/>
                    </a:srgbClr>
                  </a:outerShdw>
                </a:effectLst>
              </a:rPr>
              <a:t>overdag</a:t>
            </a:r>
            <a:r>
              <a:rPr lang="en-US" sz="1200" dirty="0">
                <a:solidFill>
                  <a:srgbClr val="FF0000"/>
                </a:solidFill>
                <a:effectLst>
                  <a:outerShdw blurRad="38100" dist="38100" dir="2700000" algn="tl">
                    <a:srgbClr val="000000">
                      <a:alpha val="43137"/>
                    </a:srgbClr>
                  </a:outerShdw>
                </a:effectLst>
              </a:rPr>
              <a:t>) </a:t>
            </a:r>
            <a:r>
              <a:rPr lang="en-US" sz="1200" dirty="0">
                <a:solidFill>
                  <a:srgbClr val="00B0F0"/>
                </a:solidFill>
                <a:effectLst>
                  <a:outerShdw blurRad="38100" dist="38100" dir="2700000" algn="tl">
                    <a:srgbClr val="000000">
                      <a:alpha val="43137"/>
                    </a:srgbClr>
                  </a:outerShdw>
                </a:effectLst>
              </a:rPr>
              <a:t>UFP (‘s </a:t>
            </a:r>
            <a:r>
              <a:rPr lang="en-US" sz="1200" dirty="0" err="1">
                <a:solidFill>
                  <a:srgbClr val="00B0F0"/>
                </a:solidFill>
                <a:effectLst>
                  <a:outerShdw blurRad="38100" dist="38100" dir="2700000" algn="tl">
                    <a:srgbClr val="000000">
                      <a:alpha val="43137"/>
                    </a:srgbClr>
                  </a:outerShdw>
                </a:effectLst>
              </a:rPr>
              <a:t>nachts</a:t>
            </a:r>
            <a:r>
              <a:rPr lang="en-US" sz="1200" dirty="0">
                <a:solidFill>
                  <a:srgbClr val="00B0F0"/>
                </a:solidFill>
                <a:effectLst>
                  <a:outerShdw blurRad="38100" dist="38100" dir="2700000" algn="tl">
                    <a:srgbClr val="000000">
                      <a:alpha val="43137"/>
                    </a:srgbClr>
                  </a:outerShdw>
                </a:effectLst>
              </a:rPr>
              <a:t>) </a:t>
            </a:r>
            <a:r>
              <a:rPr lang="en-US" sz="1200" dirty="0" err="1">
                <a:solidFill>
                  <a:srgbClr val="FFFF00"/>
                </a:solidFill>
                <a:effectLst>
                  <a:outerShdw blurRad="38100" dist="38100" dir="2700000" algn="tl">
                    <a:srgbClr val="000000">
                      <a:alpha val="43137"/>
                    </a:srgbClr>
                  </a:outerShdw>
                </a:effectLst>
              </a:rPr>
              <a:t>Roet</a:t>
            </a:r>
            <a:endParaRPr lang="en-US" sz="1200" dirty="0">
              <a:effectLst>
                <a:outerShdw blurRad="38100" dist="38100" dir="2700000" algn="tl">
                  <a:srgbClr val="000000">
                    <a:alpha val="43137"/>
                  </a:srgbClr>
                </a:outerShdw>
              </a:effectLst>
            </a:endParaRPr>
          </a:p>
        </p:txBody>
      </p:sp>
      <p:sp>
        <p:nvSpPr>
          <p:cNvPr id="12"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17400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Meerjarig onderzoeksprogramma</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5</a:t>
            </a:fld>
            <a:endParaRPr lang="nl-NL"/>
          </a:p>
        </p:txBody>
      </p:sp>
      <p:sp>
        <p:nvSpPr>
          <p:cNvPr id="11" name="TextBox 10"/>
          <p:cNvSpPr txBox="1"/>
          <p:nvPr/>
        </p:nvSpPr>
        <p:spPr>
          <a:xfrm>
            <a:off x="467548" y="1276785"/>
            <a:ext cx="7978578" cy="769441"/>
          </a:xfrm>
          <a:prstGeom prst="rect">
            <a:avLst/>
          </a:prstGeom>
          <a:noFill/>
        </p:spPr>
        <p:txBody>
          <a:bodyPr wrap="square" rtlCol="0">
            <a:spAutoFit/>
          </a:bodyPr>
          <a:lstStyle/>
          <a:p>
            <a:pPr hangingPunct="0"/>
            <a:r>
              <a:rPr lang="nl-NL" sz="1600" b="1" dirty="0">
                <a:solidFill>
                  <a:srgbClr val="000000"/>
                </a:solidFill>
              </a:rPr>
              <a:t>Doel:</a:t>
            </a:r>
          </a:p>
          <a:p>
            <a:pPr hangingPunct="0"/>
            <a:r>
              <a:rPr lang="nl-NL" sz="1600" dirty="0">
                <a:solidFill>
                  <a:srgbClr val="000000"/>
                </a:solidFill>
              </a:rPr>
              <a:t>Inzicht verkrijgen in de mogelijke nadelige gezondheidseffecten van ultrafijn stof rond Schiphol </a:t>
            </a:r>
            <a:r>
              <a:rPr lang="nl-NL" sz="1200" b="1" i="1" dirty="0">
                <a:solidFill>
                  <a:srgbClr val="000000"/>
                </a:solidFill>
              </a:rPr>
              <a:t>			</a:t>
            </a:r>
            <a:endParaRPr lang="en-US" sz="1200" dirty="0">
              <a:solidFill>
                <a:srgbClr val="000000"/>
              </a:solidFill>
            </a:endParaRPr>
          </a:p>
        </p:txBody>
      </p:sp>
      <p:sp>
        <p:nvSpPr>
          <p:cNvPr id="14" name="TextBox 5">
            <a:extLst>
              <a:ext uri="{FF2B5EF4-FFF2-40B4-BE49-F238E27FC236}">
                <a16:creationId xmlns:a16="http://schemas.microsoft.com/office/drawing/2014/main" id="{51B1EBEC-EBEA-4692-BCD4-9ACD11BC2266}"/>
              </a:ext>
            </a:extLst>
          </p:cNvPr>
          <p:cNvSpPr txBox="1"/>
          <p:nvPr/>
        </p:nvSpPr>
        <p:spPr>
          <a:xfrm>
            <a:off x="467548" y="2247789"/>
            <a:ext cx="5336604" cy="1862048"/>
          </a:xfrm>
          <a:prstGeom prst="rect">
            <a:avLst/>
          </a:prstGeom>
          <a:noFill/>
        </p:spPr>
        <p:txBody>
          <a:bodyPr wrap="square" rtlCol="0">
            <a:spAutoFit/>
          </a:bodyPr>
          <a:lstStyle/>
          <a:p>
            <a:pPr hangingPunct="0"/>
            <a:r>
              <a:rPr lang="nl-NL" sz="1400" b="1" dirty="0" err="1">
                <a:solidFill>
                  <a:srgbClr val="000000"/>
                </a:solidFill>
              </a:rPr>
              <a:t>Onderzoeksmodules</a:t>
            </a:r>
            <a:r>
              <a:rPr lang="nl-NL" sz="1400" b="1" dirty="0">
                <a:solidFill>
                  <a:srgbClr val="000000"/>
                </a:solidFill>
              </a:rPr>
              <a:t> programma</a:t>
            </a:r>
            <a:r>
              <a:rPr lang="nl-NL" sz="1400" dirty="0">
                <a:solidFill>
                  <a:srgbClr val="000000"/>
                </a:solidFill>
              </a:rPr>
              <a:t>:</a:t>
            </a:r>
          </a:p>
          <a:p>
            <a:pPr hangingPunct="0">
              <a:lnSpc>
                <a:spcPct val="50000"/>
              </a:lnSpc>
            </a:pPr>
            <a:endParaRPr lang="nl-NL" sz="1400" dirty="0">
              <a:solidFill>
                <a:srgbClr val="000000"/>
              </a:solidFill>
            </a:endParaRPr>
          </a:p>
          <a:p>
            <a:pPr marL="342900" indent="-342900" hangingPunct="0">
              <a:buFont typeface="+mj-lt"/>
              <a:buAutoNum type="arabicPeriod"/>
            </a:pPr>
            <a:r>
              <a:rPr lang="nl-NL" sz="1400" b="1" i="1" dirty="0">
                <a:solidFill>
                  <a:srgbClr val="0070C0"/>
                </a:solidFill>
              </a:rPr>
              <a:t>Metingen en berekeningen </a:t>
            </a:r>
            <a:r>
              <a:rPr lang="nl-NL" sz="1400" dirty="0">
                <a:solidFill>
                  <a:srgbClr val="000000"/>
                </a:solidFill>
              </a:rPr>
              <a:t>van lange termijn concentraties UFP</a:t>
            </a:r>
          </a:p>
          <a:p>
            <a:pPr marL="342900" indent="-342900" hangingPunct="0">
              <a:buFont typeface="+mj-lt"/>
              <a:buAutoNum type="arabicPeriod"/>
            </a:pPr>
            <a:endParaRPr lang="nl-NL" sz="1400" dirty="0">
              <a:solidFill>
                <a:srgbClr val="000000"/>
              </a:solidFill>
            </a:endParaRPr>
          </a:p>
          <a:p>
            <a:pPr marL="342900" indent="-342900" hangingPunct="0">
              <a:buFont typeface="+mj-lt"/>
              <a:buAutoNum type="arabicPeriod"/>
            </a:pPr>
            <a:r>
              <a:rPr lang="nl-NL" sz="1400" dirty="0">
                <a:solidFill>
                  <a:srgbClr val="000000"/>
                </a:solidFill>
              </a:rPr>
              <a:t>Studies  </a:t>
            </a:r>
            <a:r>
              <a:rPr lang="nl-NL" sz="1400" b="1" i="1" dirty="0">
                <a:solidFill>
                  <a:srgbClr val="0070C0"/>
                </a:solidFill>
              </a:rPr>
              <a:t>acute effecten </a:t>
            </a:r>
            <a:r>
              <a:rPr lang="nl-NL" sz="1400" dirty="0">
                <a:solidFill>
                  <a:srgbClr val="000000"/>
                </a:solidFill>
              </a:rPr>
              <a:t>door kortdurende blootstelling</a:t>
            </a:r>
          </a:p>
          <a:p>
            <a:pPr marL="342900" indent="-342900" hangingPunct="0">
              <a:buFont typeface="+mj-lt"/>
              <a:buAutoNum type="arabicPeriod"/>
            </a:pPr>
            <a:endParaRPr lang="nl-NL" sz="1400" dirty="0">
              <a:solidFill>
                <a:srgbClr val="000000"/>
              </a:solidFill>
            </a:endParaRPr>
          </a:p>
          <a:p>
            <a:pPr marL="342900" indent="-342900" hangingPunct="0">
              <a:buFont typeface="+mj-lt"/>
              <a:buAutoNum type="arabicPeriod"/>
            </a:pPr>
            <a:r>
              <a:rPr lang="nl-NL" sz="1400" dirty="0">
                <a:solidFill>
                  <a:srgbClr val="000000"/>
                </a:solidFill>
              </a:rPr>
              <a:t>Studies </a:t>
            </a:r>
            <a:r>
              <a:rPr lang="nl-NL" sz="1400" b="1" i="1" dirty="0">
                <a:solidFill>
                  <a:srgbClr val="0070C0"/>
                </a:solidFill>
              </a:rPr>
              <a:t>chronische effecten </a:t>
            </a:r>
            <a:r>
              <a:rPr lang="nl-NL" sz="1400" dirty="0">
                <a:solidFill>
                  <a:srgbClr val="000000"/>
                </a:solidFill>
              </a:rPr>
              <a:t>door langdurige blootstelling</a:t>
            </a:r>
            <a:r>
              <a:rPr lang="nl-NL" sz="1200" dirty="0">
                <a:solidFill>
                  <a:srgbClr val="000000"/>
                </a:solidFill>
              </a:rPr>
              <a:t>	</a:t>
            </a:r>
          </a:p>
          <a:p>
            <a:pPr hangingPunct="0"/>
            <a:r>
              <a:rPr lang="nl-NL" sz="1200" dirty="0">
                <a:solidFill>
                  <a:srgbClr val="000000"/>
                </a:solidFill>
              </a:rPr>
              <a:t>		</a:t>
            </a:r>
          </a:p>
          <a:p>
            <a:pPr hangingPunct="0"/>
            <a:r>
              <a:rPr lang="nl-NL" sz="1200" b="1" i="1" dirty="0">
                <a:solidFill>
                  <a:srgbClr val="000000"/>
                </a:solidFill>
              </a:rPr>
              <a:t>			</a:t>
            </a:r>
            <a:endParaRPr lang="en-US" sz="1200" dirty="0">
              <a:solidFill>
                <a:srgbClr val="000000"/>
              </a:solidFill>
            </a:endParaRPr>
          </a:p>
        </p:txBody>
      </p:sp>
      <p:sp>
        <p:nvSpPr>
          <p:cNvPr id="15" name="TextBox 14"/>
          <p:cNvSpPr txBox="1"/>
          <p:nvPr/>
        </p:nvSpPr>
        <p:spPr>
          <a:xfrm>
            <a:off x="579708" y="4308887"/>
            <a:ext cx="4392488" cy="307777"/>
          </a:xfrm>
          <a:prstGeom prst="rect">
            <a:avLst/>
          </a:prstGeom>
          <a:noFill/>
          <a:ln>
            <a:solidFill>
              <a:schemeClr val="tx1"/>
            </a:solidFill>
          </a:ln>
        </p:spPr>
        <p:txBody>
          <a:bodyPr wrap="square" rtlCol="0">
            <a:spAutoFit/>
          </a:bodyPr>
          <a:lstStyle/>
          <a:p>
            <a:r>
              <a:rPr lang="en-US" sz="1400" dirty="0">
                <a:solidFill>
                  <a:srgbClr val="000000"/>
                </a:solidFill>
                <a:hlinkClick r:id="rId3"/>
              </a:rPr>
              <a:t>www.rivm.nl/ultrafijnstofschiphol</a:t>
            </a:r>
            <a:endParaRPr lang="en-US" sz="1400" dirty="0">
              <a:solidFill>
                <a:srgbClr val="000000"/>
              </a:solidFill>
            </a:endParaRP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367" y="2031690"/>
            <a:ext cx="3398039" cy="128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925" y="3353719"/>
            <a:ext cx="3398039" cy="130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2875515869"/>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7"/>
          <p:cNvSpPr txBox="1">
            <a:spLocks noChangeArrowheads="1"/>
          </p:cNvSpPr>
          <p:nvPr/>
        </p:nvSpPr>
        <p:spPr bwMode="auto">
          <a:xfrm>
            <a:off x="173462" y="2411144"/>
            <a:ext cx="5105904" cy="1354217"/>
          </a:xfrm>
          <a:prstGeom prst="rect">
            <a:avLst/>
          </a:prstGeom>
          <a:solidFill>
            <a:schemeClr val="bg1">
              <a:alpha val="2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en-US" sz="2800" b="1" dirty="0">
                <a:solidFill>
                  <a:srgbClr val="06335C"/>
                </a:solidFill>
                <a:latin typeface="Arial Black" charset="0"/>
                <a:cs typeface="Arial Black" charset="0"/>
              </a:rPr>
              <a:t>Rapport 1 </a:t>
            </a:r>
            <a:endParaRPr lang="nl-NL" sz="2800" b="1" dirty="0">
              <a:solidFill>
                <a:srgbClr val="06335C"/>
              </a:solidFill>
              <a:latin typeface="Arial Black" charset="0"/>
              <a:cs typeface="Arial Black" charset="0"/>
            </a:endParaRPr>
          </a:p>
          <a:p>
            <a:pPr algn="r" eaLnBrk="1" hangingPunct="1"/>
            <a:r>
              <a:rPr lang="nl-NL" sz="1800" b="1" dirty="0">
                <a:solidFill>
                  <a:srgbClr val="06335C"/>
                </a:solidFill>
                <a:latin typeface="Arial Black" charset="0"/>
                <a:cs typeface="Arial Black" charset="0"/>
              </a:rPr>
              <a:t>Metingen en berekeningen van ultrafijn stof van vliegverkeer op Schiphol</a:t>
            </a:r>
          </a:p>
          <a:p>
            <a:pPr algn="r" eaLnBrk="1" hangingPunct="1"/>
            <a:endParaRPr lang="nl-NL" sz="1800" b="1" dirty="0">
              <a:solidFill>
                <a:srgbClr val="06335C"/>
              </a:solidFill>
              <a:latin typeface="Arial Black" charset="0"/>
              <a:cs typeface="Arial Black" charset="0"/>
            </a:endParaRPr>
          </a:p>
        </p:txBody>
      </p:sp>
      <p:sp>
        <p:nvSpPr>
          <p:cNvPr id="6" name="Tekstvak 7"/>
          <p:cNvSpPr txBox="1">
            <a:spLocks noChangeArrowheads="1"/>
          </p:cNvSpPr>
          <p:nvPr/>
        </p:nvSpPr>
        <p:spPr bwMode="auto">
          <a:xfrm>
            <a:off x="3955634" y="274468"/>
            <a:ext cx="5042062" cy="954107"/>
          </a:xfrm>
          <a:prstGeom prst="rect">
            <a:avLst/>
          </a:prstGeom>
          <a:solidFill>
            <a:schemeClr val="bg1">
              <a:alpha val="25882"/>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a:p>
            <a:pPr algn="r" eaLnBrk="1" hangingPunct="1"/>
            <a:endParaRPr lang="en-US" sz="1400" b="1" dirty="0">
              <a:solidFill>
                <a:srgbClr val="06335C"/>
              </a:solidFill>
              <a:latin typeface="Arial Black" charset="0"/>
              <a:cs typeface="Arial Black" charset="0"/>
            </a:endParaRPr>
          </a:p>
        </p:txBody>
      </p:sp>
      <p:pic>
        <p:nvPicPr>
          <p:cNvPr id="5"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270" y="274468"/>
            <a:ext cx="3472670" cy="4574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9143446"/>
      </p:ext>
    </p:extLst>
  </p:cSld>
  <p:clrMapOvr>
    <a:masterClrMapping/>
  </p:clrMapOvr>
  <mc:AlternateContent xmlns:mc="http://schemas.openxmlformats.org/markup-compatibility/2006" xmlns:p14="http://schemas.microsoft.com/office/powerpoint/2010/main">
    <mc:Choice Requires="p14">
      <p:transition spd="slow" p14:dur="2000" advTm="26105"/>
    </mc:Choice>
    <mc:Fallback xmlns="">
      <p:transition xmlns:p14="http://schemas.microsoft.com/office/powerpoint/2010/main" spd="slow" advTm="261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621280" y="300669"/>
            <a:ext cx="6344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Meetcampagnes</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sp>
        <p:nvSpPr>
          <p:cNvPr id="13" name="TextBox 7"/>
          <p:cNvSpPr txBox="1"/>
          <p:nvPr/>
        </p:nvSpPr>
        <p:spPr>
          <a:xfrm>
            <a:off x="383798" y="1067068"/>
            <a:ext cx="4938009" cy="3647152"/>
          </a:xfrm>
          <a:prstGeom prst="rect">
            <a:avLst/>
          </a:prstGeom>
          <a:noFill/>
        </p:spPr>
        <p:txBody>
          <a:bodyPr wrap="square" rtlCol="0">
            <a:spAutoFit/>
          </a:bodyPr>
          <a:lstStyle/>
          <a:p>
            <a:pPr>
              <a:lnSpc>
                <a:spcPct val="110000"/>
              </a:lnSpc>
            </a:pPr>
            <a:r>
              <a:rPr lang="nl-NL" sz="1400" dirty="0">
                <a:latin typeface="Verdana"/>
                <a:cs typeface="Verdana"/>
                <a:sym typeface="Wingdings"/>
              </a:rPr>
              <a:t>Taxiënde vliegtuigen (1 maand)</a:t>
            </a: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nl-NL"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en-US" sz="1400" dirty="0">
              <a:latin typeface="Verdana"/>
              <a:cs typeface="Verdana"/>
              <a:sym typeface="Wingdings"/>
            </a:endParaRPr>
          </a:p>
          <a:p>
            <a:pPr>
              <a:lnSpc>
                <a:spcPct val="110000"/>
              </a:lnSpc>
            </a:pPr>
            <a:endParaRPr lang="nl-NL" sz="1400" dirty="0">
              <a:latin typeface="Verdana"/>
              <a:cs typeface="Verdana"/>
              <a:sym typeface="Wingdings"/>
            </a:endParaRPr>
          </a:p>
          <a:p>
            <a:pPr>
              <a:lnSpc>
                <a:spcPct val="110000"/>
              </a:lnSpc>
            </a:pPr>
            <a:r>
              <a:rPr lang="nl-NL" sz="1400" dirty="0">
                <a:latin typeface="Verdana"/>
                <a:cs typeface="Verdana"/>
                <a:sym typeface="Wingdings"/>
              </a:rPr>
              <a:t>	Toetsing rekenmodel twee maal half jaar</a:t>
            </a:r>
            <a:endParaRPr lang="nl-NL" sz="1400" dirty="0">
              <a:latin typeface="Verdana"/>
              <a:cs typeface="Verdana"/>
            </a:endParaRPr>
          </a:p>
        </p:txBody>
      </p: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7</a:t>
            </a:fld>
            <a:endParaRPr lang="nl-NL"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91" y="1421071"/>
            <a:ext cx="1770235" cy="1820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5376223" y="1001985"/>
            <a:ext cx="3529017" cy="3665309"/>
            <a:chOff x="332931" y="1101954"/>
            <a:chExt cx="3529017" cy="3665309"/>
          </a:xfrm>
        </p:grpSpPr>
        <p:pic>
          <p:nvPicPr>
            <p:cNvPr id="11" name="Picture 2" descr="R:\Projecten\M240045 Sterftecijfers Schiphol\2 Aanvullende opdracht 2016\2.2 Uitvoeringsfase\2 Meetplan (module 1)\meetplan\Meetlocaties figuur rapp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31" y="1101954"/>
              <a:ext cx="3529017" cy="3665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4921" y="2490217"/>
              <a:ext cx="313943" cy="344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433" y="2247594"/>
            <a:ext cx="2298191" cy="1740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1810137049"/>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vak 3"/>
          <p:cNvSpPr txBox="1">
            <a:spLocks noChangeArrowheads="1"/>
          </p:cNvSpPr>
          <p:nvPr/>
        </p:nvSpPr>
        <p:spPr bwMode="auto">
          <a:xfrm>
            <a:off x="2770188" y="300669"/>
            <a:ext cx="619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Conclusie</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8</a:t>
            </a:fld>
            <a:endParaRPr lang="nl-NL"/>
          </a:p>
        </p:txBody>
      </p:sp>
      <p:sp>
        <p:nvSpPr>
          <p:cNvPr id="15" name="TextBox 7"/>
          <p:cNvSpPr txBox="1"/>
          <p:nvPr/>
        </p:nvSpPr>
        <p:spPr>
          <a:xfrm>
            <a:off x="180532" y="1190151"/>
            <a:ext cx="8785668" cy="3173176"/>
          </a:xfrm>
          <a:prstGeom prst="rect">
            <a:avLst/>
          </a:prstGeom>
          <a:noFill/>
        </p:spPr>
        <p:txBody>
          <a:bodyPr wrap="square" rtlCol="0">
            <a:spAutoFit/>
          </a:bodyPr>
          <a:lstStyle/>
          <a:p>
            <a:pPr>
              <a:lnSpc>
                <a:spcPct val="110000"/>
              </a:lnSpc>
            </a:pPr>
            <a:r>
              <a:rPr lang="nl-NL" sz="1400" dirty="0">
                <a:latin typeface="Verdana"/>
                <a:cs typeface="Verdana"/>
                <a:sym typeface="Wingdings"/>
              </a:rPr>
              <a:t>Het rekenmodel voor concentraties ultrafijnstof als gevolg van vliegverkeer is t.o.v. versie 2015 verbeterd op twee punten:</a:t>
            </a:r>
          </a:p>
          <a:p>
            <a:pPr marL="285750" indent="-285750">
              <a:lnSpc>
                <a:spcPct val="110000"/>
              </a:lnSpc>
              <a:buFont typeface="Arial" panose="020B0604020202020204" pitchFamily="34" charset="0"/>
              <a:buChar char="•"/>
            </a:pPr>
            <a:r>
              <a:rPr lang="nl-NL" sz="1400" dirty="0">
                <a:latin typeface="Verdana"/>
                <a:cs typeface="Verdana"/>
                <a:sym typeface="Wingdings"/>
              </a:rPr>
              <a:t>Taxiënde vliegtuigen dragen in belangrijke mate bij en zijn als bron toegevoegd</a:t>
            </a:r>
          </a:p>
          <a:p>
            <a:pPr marL="285750" indent="-285750">
              <a:lnSpc>
                <a:spcPct val="110000"/>
              </a:lnSpc>
              <a:buFont typeface="Arial" panose="020B0604020202020204" pitchFamily="34" charset="0"/>
              <a:buChar char="•"/>
            </a:pPr>
            <a:r>
              <a:rPr lang="nl-NL" sz="1400" dirty="0">
                <a:latin typeface="Verdana"/>
                <a:cs typeface="Verdana"/>
                <a:sym typeface="Wingdings"/>
              </a:rPr>
              <a:t>Extra gegevens over emissie van ultrafijn stof uit de literatuur zijn gebruikt</a:t>
            </a:r>
          </a:p>
          <a:p>
            <a:pPr>
              <a:lnSpc>
                <a:spcPct val="110000"/>
              </a:lnSpc>
            </a:pPr>
            <a:endParaRPr lang="nl-NL" sz="1400" dirty="0">
              <a:latin typeface="Verdana"/>
              <a:cs typeface="Verdana"/>
              <a:sym typeface="Wingdings"/>
            </a:endParaRPr>
          </a:p>
          <a:p>
            <a:pPr>
              <a:lnSpc>
                <a:spcPct val="110000"/>
              </a:lnSpc>
            </a:pPr>
            <a:r>
              <a:rPr lang="nl-NL" sz="1400" dirty="0">
                <a:latin typeface="Verdana"/>
                <a:cs typeface="Verdana"/>
                <a:sym typeface="Wingdings"/>
              </a:rPr>
              <a:t>Het rekenmodel is uitgebreid vergeleken met metingen. De rekenresultaten zijn geschaald naar de meetwaarden.</a:t>
            </a:r>
          </a:p>
          <a:p>
            <a:pPr>
              <a:lnSpc>
                <a:spcPct val="110000"/>
              </a:lnSpc>
            </a:pPr>
            <a:endParaRPr lang="nl-NL" sz="1400" dirty="0">
              <a:latin typeface="Verdana"/>
              <a:cs typeface="Verdana"/>
              <a:sym typeface="Wingdings"/>
            </a:endParaRPr>
          </a:p>
          <a:p>
            <a:pPr>
              <a:lnSpc>
                <a:spcPct val="110000"/>
              </a:lnSpc>
            </a:pPr>
            <a:r>
              <a:rPr lang="nl-NL" sz="1400" dirty="0">
                <a:latin typeface="Verdana"/>
                <a:cs typeface="Verdana"/>
                <a:sym typeface="Wingdings"/>
              </a:rPr>
              <a:t>Het rekenmodel is geschikt voor het </a:t>
            </a:r>
            <a:r>
              <a:rPr lang="nl-NL" sz="1400" dirty="0">
                <a:latin typeface="Verdana"/>
                <a:cs typeface="Verdana"/>
              </a:rPr>
              <a:t>gezondheidsonderzoek naar effecten op de lange termijn (volgend onderdeel in het programma).</a:t>
            </a:r>
            <a:endParaRPr lang="nl-NL" sz="1400" dirty="0">
              <a:latin typeface="Verdana"/>
              <a:cs typeface="Verdana"/>
              <a:sym typeface="Wingdings"/>
            </a:endParaRPr>
          </a:p>
          <a:p>
            <a:pPr>
              <a:lnSpc>
                <a:spcPct val="110000"/>
              </a:lnSpc>
            </a:pPr>
            <a:endParaRPr lang="nl-NL" sz="1400" dirty="0">
              <a:latin typeface="Verdana"/>
              <a:cs typeface="Verdana"/>
              <a:sym typeface="Wingdings"/>
            </a:endParaRPr>
          </a:p>
          <a:p>
            <a:pPr marL="342900" indent="-342900">
              <a:lnSpc>
                <a:spcPct val="110000"/>
              </a:lnSpc>
              <a:buFont typeface="Arial"/>
              <a:buChar char="•"/>
            </a:pPr>
            <a:endParaRPr lang="nl-NL" sz="1400" dirty="0">
              <a:latin typeface="Verdana"/>
              <a:cs typeface="Verdana"/>
              <a:sym typeface="Wingdings"/>
            </a:endParaRPr>
          </a:p>
          <a:p>
            <a:pPr marL="342900" indent="-342900">
              <a:lnSpc>
                <a:spcPct val="110000"/>
              </a:lnSpc>
              <a:buFont typeface="Arial"/>
              <a:buChar char="•"/>
            </a:pPr>
            <a:endParaRPr lang="nl-NL" sz="1400" dirty="0">
              <a:latin typeface="Verdana"/>
              <a:cs typeface="Verdana"/>
            </a:endParaRPr>
          </a:p>
        </p:txBody>
      </p:sp>
      <p:sp>
        <p:nvSpPr>
          <p:cNvPr id="11"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5993938"/>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R:\Projecten\M240045 Sterftecijfers Schiphol\2 Aanvullende opdracht 2016\2.2 Uitvoeringsfase\2 Meetplan (module 1)\rapport\Hans Erbrink\contourenplaatjes\2017.png"/>
          <p:cNvPicPr/>
          <p:nvPr/>
        </p:nvPicPr>
        <p:blipFill>
          <a:blip r:embed="rId2">
            <a:extLst>
              <a:ext uri="{28A0092B-C50C-407E-A947-70E740481C1C}">
                <a14:useLocalDpi xmlns:a14="http://schemas.microsoft.com/office/drawing/2010/main" val="0"/>
              </a:ext>
            </a:extLst>
          </a:blip>
          <a:srcRect/>
          <a:stretch>
            <a:fillRect/>
          </a:stretch>
        </p:blipFill>
        <p:spPr bwMode="auto">
          <a:xfrm>
            <a:off x="2677585" y="906700"/>
            <a:ext cx="2806059" cy="3027781"/>
          </a:xfrm>
          <a:prstGeom prst="rect">
            <a:avLst/>
          </a:prstGeom>
          <a:noFill/>
          <a:ln>
            <a:noFill/>
          </a:ln>
        </p:spPr>
      </p:pic>
      <p:pic>
        <p:nvPicPr>
          <p:cNvPr id="24" name="Picture 23" descr="R:\Projecten\M240045 Sterftecijfers Schiphol\2 Aanvullende opdracht 2016\2.2 Uitvoeringsfase\2 Meetplan (module 1)\rapport\Hans Erbrink\contourenplaatjes\2018.png"/>
          <p:cNvPicPr/>
          <p:nvPr/>
        </p:nvPicPr>
        <p:blipFill>
          <a:blip r:embed="rId3">
            <a:extLst>
              <a:ext uri="{28A0092B-C50C-407E-A947-70E740481C1C}">
                <a14:useLocalDpi xmlns:a14="http://schemas.microsoft.com/office/drawing/2010/main" val="0"/>
              </a:ext>
            </a:extLst>
          </a:blip>
          <a:srcRect/>
          <a:stretch>
            <a:fillRect/>
          </a:stretch>
        </p:blipFill>
        <p:spPr bwMode="auto">
          <a:xfrm>
            <a:off x="5508021" y="916533"/>
            <a:ext cx="2806059" cy="3028898"/>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98" y="916533"/>
            <a:ext cx="2522787" cy="295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5" name="Tekstvak 3"/>
          <p:cNvSpPr txBox="1">
            <a:spLocks noChangeArrowheads="1"/>
          </p:cNvSpPr>
          <p:nvPr/>
        </p:nvSpPr>
        <p:spPr bwMode="auto">
          <a:xfrm>
            <a:off x="2770188" y="85427"/>
            <a:ext cx="6196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eaLnBrk="0" fontAlgn="base" hangingPunct="0">
              <a:spcBef>
                <a:spcPct val="0"/>
              </a:spcBef>
              <a:spcAft>
                <a:spcPct val="0"/>
              </a:spcAft>
              <a:defRPr sz="1300">
                <a:solidFill>
                  <a:schemeClr val="tx1"/>
                </a:solidFill>
                <a:latin typeface="Calibri" charset="0"/>
                <a:ea typeface="ＭＳ Ｐゴシック" charset="0"/>
              </a:defRPr>
            </a:lvl6pPr>
            <a:lvl7pPr marL="2971800" indent="-228600" defTabSz="685800" eaLnBrk="0" fontAlgn="base" hangingPunct="0">
              <a:spcBef>
                <a:spcPct val="0"/>
              </a:spcBef>
              <a:spcAft>
                <a:spcPct val="0"/>
              </a:spcAft>
              <a:defRPr sz="1300">
                <a:solidFill>
                  <a:schemeClr val="tx1"/>
                </a:solidFill>
                <a:latin typeface="Calibri" charset="0"/>
                <a:ea typeface="ＭＳ Ｐゴシック" charset="0"/>
              </a:defRPr>
            </a:lvl7pPr>
            <a:lvl8pPr marL="3429000" indent="-228600" defTabSz="685800" eaLnBrk="0" fontAlgn="base" hangingPunct="0">
              <a:spcBef>
                <a:spcPct val="0"/>
              </a:spcBef>
              <a:spcAft>
                <a:spcPct val="0"/>
              </a:spcAft>
              <a:defRPr sz="1300">
                <a:solidFill>
                  <a:schemeClr val="tx1"/>
                </a:solidFill>
                <a:latin typeface="Calibri" charset="0"/>
                <a:ea typeface="ＭＳ Ｐゴシック" charset="0"/>
              </a:defRPr>
            </a:lvl8pPr>
            <a:lvl9pPr marL="3886200" indent="-228600" defTabSz="685800" eaLnBrk="0" fontAlgn="base" hangingPunct="0">
              <a:spcBef>
                <a:spcPct val="0"/>
              </a:spcBef>
              <a:spcAft>
                <a:spcPct val="0"/>
              </a:spcAft>
              <a:defRPr sz="1300">
                <a:solidFill>
                  <a:schemeClr val="tx1"/>
                </a:solidFill>
                <a:latin typeface="Calibri" charset="0"/>
                <a:ea typeface="ＭＳ Ｐゴシック" charset="0"/>
              </a:defRPr>
            </a:lvl9pPr>
          </a:lstStyle>
          <a:p>
            <a:pPr algn="r" eaLnBrk="1" hangingPunct="1"/>
            <a:r>
              <a:rPr lang="nl-NL" sz="2400" b="1" dirty="0">
                <a:solidFill>
                  <a:srgbClr val="0A4F7B"/>
                </a:solidFill>
                <a:latin typeface="Arial Black" charset="0"/>
                <a:cs typeface="Arial Black" charset="0"/>
              </a:rPr>
              <a:t>Jaargemiddelde blootstelling aan ultrafijn stof van vliegverkeer</a:t>
            </a:r>
          </a:p>
        </p:txBody>
      </p:sp>
      <p:cxnSp>
        <p:nvCxnSpPr>
          <p:cNvPr id="9" name="Straight Connector 8"/>
          <p:cNvCxnSpPr/>
          <p:nvPr/>
        </p:nvCxnSpPr>
        <p:spPr>
          <a:xfrm>
            <a:off x="3341533" y="906700"/>
            <a:ext cx="562466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532" y="906434"/>
            <a:ext cx="2169656"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463" y="906700"/>
            <a:ext cx="8792737" cy="0"/>
          </a:xfrm>
          <a:prstGeom prst="line">
            <a:avLst/>
          </a:prstGeom>
          <a:ln>
            <a:solidFill>
              <a:srgbClr val="06335C"/>
            </a:solidFill>
          </a:ln>
        </p:spPr>
        <p:style>
          <a:lnRef idx="2">
            <a:schemeClr val="accent1"/>
          </a:lnRef>
          <a:fillRef idx="0">
            <a:schemeClr val="accent1"/>
          </a:fillRef>
          <a:effectRef idx="1">
            <a:schemeClr val="accent1"/>
          </a:effectRef>
          <a:fontRef idx="minor">
            <a:schemeClr val="tx1"/>
          </a:fontRef>
        </p:style>
      </p:cxnSp>
      <p:pic>
        <p:nvPicPr>
          <p:cNvPr id="16" name="Picture 2" descr="R:\MIL\Kennis en Innovatie\Programmatische aanpak innovatie monitoring\COM\logo RIVM\Logo RIVM E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63" y="49083"/>
            <a:ext cx="2176725" cy="825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E31641B-CC54-1A49-9F6E-4461BB4C28F6}" type="slidenum">
              <a:rPr lang="nl-NL" smtClean="0"/>
              <a:pPr>
                <a:defRPr/>
              </a:pPr>
              <a:t>9</a:t>
            </a:fld>
            <a:endParaRPr lang="nl-NL" dirty="0"/>
          </a:p>
        </p:txBody>
      </p:sp>
      <p:sp>
        <p:nvSpPr>
          <p:cNvPr id="3" name="TextBox 2"/>
          <p:cNvSpPr txBox="1"/>
          <p:nvPr/>
        </p:nvSpPr>
        <p:spPr>
          <a:xfrm>
            <a:off x="297574" y="993746"/>
            <a:ext cx="2237233" cy="292388"/>
          </a:xfrm>
          <a:prstGeom prst="rect">
            <a:avLst/>
          </a:prstGeom>
          <a:solidFill>
            <a:schemeClr val="bg1"/>
          </a:solidFill>
          <a:ln>
            <a:solidFill>
              <a:schemeClr val="tx1"/>
            </a:solidFill>
          </a:ln>
        </p:spPr>
        <p:txBody>
          <a:bodyPr wrap="square" rtlCol="0">
            <a:spAutoFit/>
          </a:bodyPr>
          <a:lstStyle/>
          <a:p>
            <a:r>
              <a:rPr lang="en-US" dirty="0" err="1"/>
              <a:t>Studie</a:t>
            </a:r>
            <a:r>
              <a:rPr lang="en-US" dirty="0"/>
              <a:t> 2015, </a:t>
            </a:r>
            <a:r>
              <a:rPr lang="en-US" dirty="0" err="1"/>
              <a:t>langjarige</a:t>
            </a:r>
            <a:r>
              <a:rPr lang="en-US" dirty="0"/>
              <a:t> </a:t>
            </a:r>
            <a:r>
              <a:rPr lang="en-US" dirty="0" err="1"/>
              <a:t>meteo</a:t>
            </a:r>
            <a:endParaRPr lang="nl-NL" dirty="0"/>
          </a:p>
        </p:txBody>
      </p:sp>
      <p:sp>
        <p:nvSpPr>
          <p:cNvPr id="17" name="TextBox 16"/>
          <p:cNvSpPr txBox="1"/>
          <p:nvPr/>
        </p:nvSpPr>
        <p:spPr>
          <a:xfrm>
            <a:off x="7630165" y="993746"/>
            <a:ext cx="570889" cy="292388"/>
          </a:xfrm>
          <a:prstGeom prst="rect">
            <a:avLst/>
          </a:prstGeom>
          <a:solidFill>
            <a:schemeClr val="bg1"/>
          </a:solidFill>
          <a:ln>
            <a:solidFill>
              <a:schemeClr val="tx1"/>
            </a:solidFill>
          </a:ln>
        </p:spPr>
        <p:txBody>
          <a:bodyPr wrap="square" rtlCol="0">
            <a:spAutoFit/>
          </a:bodyPr>
          <a:lstStyle/>
          <a:p>
            <a:r>
              <a:rPr lang="en-US" dirty="0"/>
              <a:t>2018</a:t>
            </a:r>
            <a:endParaRPr lang="nl-NL" dirty="0"/>
          </a:p>
        </p:txBody>
      </p:sp>
      <p:sp>
        <p:nvSpPr>
          <p:cNvPr id="6" name="TextBox 5"/>
          <p:cNvSpPr txBox="1"/>
          <p:nvPr/>
        </p:nvSpPr>
        <p:spPr>
          <a:xfrm>
            <a:off x="3106366" y="3423076"/>
            <a:ext cx="2237233" cy="292388"/>
          </a:xfrm>
          <a:prstGeom prst="rect">
            <a:avLst/>
          </a:prstGeom>
          <a:solidFill>
            <a:schemeClr val="bg1"/>
          </a:solidFill>
          <a:ln>
            <a:solidFill>
              <a:schemeClr val="tx1"/>
            </a:solidFill>
          </a:ln>
        </p:spPr>
        <p:txBody>
          <a:bodyPr wrap="square" rtlCol="0">
            <a:spAutoFit/>
          </a:bodyPr>
          <a:lstStyle/>
          <a:p>
            <a:r>
              <a:rPr lang="en-US" dirty="0"/>
              <a:t>In </a:t>
            </a:r>
            <a:r>
              <a:rPr lang="en-US" dirty="0" err="1"/>
              <a:t>duizendtallen</a:t>
            </a:r>
            <a:r>
              <a:rPr lang="en-US" dirty="0"/>
              <a:t> </a:t>
            </a:r>
            <a:r>
              <a:rPr lang="en-US" dirty="0" err="1"/>
              <a:t>deeltjes</a:t>
            </a:r>
            <a:r>
              <a:rPr lang="en-US" dirty="0"/>
              <a:t> / cm</a:t>
            </a:r>
            <a:r>
              <a:rPr lang="en-US" baseline="30000" dirty="0"/>
              <a:t>3</a:t>
            </a:r>
            <a:endParaRPr lang="nl-NL" baseline="30000" dirty="0"/>
          </a:p>
        </p:txBody>
      </p:sp>
      <p:sp>
        <p:nvSpPr>
          <p:cNvPr id="7" name="Oval 6"/>
          <p:cNvSpPr/>
          <p:nvPr/>
        </p:nvSpPr>
        <p:spPr>
          <a:xfrm>
            <a:off x="1301889" y="2247542"/>
            <a:ext cx="264386" cy="237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p:cNvSpPr/>
          <p:nvPr/>
        </p:nvSpPr>
        <p:spPr>
          <a:xfrm>
            <a:off x="6923243" y="2236206"/>
            <a:ext cx="264386" cy="237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p:cNvSpPr/>
          <p:nvPr/>
        </p:nvSpPr>
        <p:spPr>
          <a:xfrm>
            <a:off x="2210589" y="1850088"/>
            <a:ext cx="264386" cy="237817"/>
          </a:xfrm>
          <a:prstGeom prst="ellipse">
            <a:avLst/>
          </a:prstGeom>
          <a:noFill/>
          <a:ln w="38100">
            <a:solidFill>
              <a:srgbClr val="8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5005560" y="1843992"/>
            <a:ext cx="264386" cy="237817"/>
          </a:xfrm>
          <a:prstGeom prst="ellipse">
            <a:avLst/>
          </a:prstGeom>
          <a:noFill/>
          <a:ln w="38100">
            <a:solidFill>
              <a:srgbClr val="8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p:cNvSpPr txBox="1"/>
          <p:nvPr/>
        </p:nvSpPr>
        <p:spPr>
          <a:xfrm>
            <a:off x="4813813" y="1000050"/>
            <a:ext cx="570889" cy="292388"/>
          </a:xfrm>
          <a:prstGeom prst="rect">
            <a:avLst/>
          </a:prstGeom>
          <a:solidFill>
            <a:schemeClr val="bg1"/>
          </a:solidFill>
          <a:ln>
            <a:solidFill>
              <a:schemeClr val="tx1"/>
            </a:solidFill>
          </a:ln>
        </p:spPr>
        <p:txBody>
          <a:bodyPr wrap="square" rtlCol="0">
            <a:spAutoFit/>
          </a:bodyPr>
          <a:lstStyle/>
          <a:p>
            <a:r>
              <a:rPr lang="en-US" dirty="0"/>
              <a:t>2017</a:t>
            </a:r>
            <a:endParaRPr lang="nl-NL" dirty="0"/>
          </a:p>
        </p:txBody>
      </p:sp>
      <p:sp>
        <p:nvSpPr>
          <p:cNvPr id="27" name="Oval 26"/>
          <p:cNvSpPr/>
          <p:nvPr/>
        </p:nvSpPr>
        <p:spPr>
          <a:xfrm>
            <a:off x="7785336" y="1831800"/>
            <a:ext cx="264386" cy="237817"/>
          </a:xfrm>
          <a:prstGeom prst="ellipse">
            <a:avLst/>
          </a:prstGeom>
          <a:noFill/>
          <a:ln w="38100">
            <a:solidFill>
              <a:srgbClr val="8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p:cNvSpPr/>
          <p:nvPr/>
        </p:nvSpPr>
        <p:spPr>
          <a:xfrm>
            <a:off x="4092790" y="2229254"/>
            <a:ext cx="264386" cy="237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Box 7"/>
          <p:cNvSpPr txBox="1"/>
          <p:nvPr/>
        </p:nvSpPr>
        <p:spPr>
          <a:xfrm>
            <a:off x="102209" y="4074767"/>
            <a:ext cx="4467622" cy="803297"/>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nl-NL" sz="1400" dirty="0">
                <a:latin typeface="Verdana"/>
                <a:cs typeface="Verdana"/>
                <a:sym typeface="Wingdings"/>
              </a:rPr>
              <a:t>Kleine variatie van jaar tot jaar. </a:t>
            </a:r>
            <a:endParaRPr lang="nl-NL" sz="1400" dirty="0">
              <a:latin typeface="Verdana"/>
              <a:cs typeface="Verdana"/>
            </a:endParaRPr>
          </a:p>
          <a:p>
            <a:pPr marL="285750" indent="-285750">
              <a:lnSpc>
                <a:spcPct val="110000"/>
              </a:lnSpc>
              <a:buFont typeface="Arial" panose="020B0604020202020204" pitchFamily="34" charset="0"/>
              <a:buChar char="•"/>
            </a:pPr>
            <a:r>
              <a:rPr lang="nl-NL" sz="1400" dirty="0">
                <a:latin typeface="Verdana"/>
                <a:cs typeface="Verdana"/>
              </a:rPr>
              <a:t>Bevestiging beeld uit eerdere studie (2015). </a:t>
            </a:r>
          </a:p>
          <a:p>
            <a:pPr>
              <a:lnSpc>
                <a:spcPct val="110000"/>
              </a:lnSpc>
            </a:pPr>
            <a:endParaRPr lang="nl-NL" sz="1400" dirty="0">
              <a:latin typeface="Verdana"/>
              <a:cs typeface="Verdana"/>
              <a:sym typeface="Wingdings"/>
            </a:endParaRPr>
          </a:p>
        </p:txBody>
      </p:sp>
      <p:graphicFrame>
        <p:nvGraphicFramePr>
          <p:cNvPr id="30" name="Table 29"/>
          <p:cNvGraphicFramePr>
            <a:graphicFrameLocks noGrp="1"/>
          </p:cNvGraphicFramePr>
          <p:nvPr>
            <p:extLst>
              <p:ext uri="{D42A27DB-BD31-4B8C-83A1-F6EECF244321}">
                <p14:modId xmlns:p14="http://schemas.microsoft.com/office/powerpoint/2010/main" val="1409055792"/>
              </p:ext>
            </p:extLst>
          </p:nvPr>
        </p:nvGraphicFramePr>
        <p:xfrm>
          <a:off x="5099257" y="4005072"/>
          <a:ext cx="3101797" cy="762192"/>
        </p:xfrm>
        <a:graphic>
          <a:graphicData uri="http://schemas.openxmlformats.org/drawingml/2006/table">
            <a:tbl>
              <a:tblPr firstRow="1" bandRow="1">
                <a:tableStyleId>{5C22544A-7EE6-4342-B048-85BDC9FD1C3A}</a:tableStyleId>
              </a:tblPr>
              <a:tblGrid>
                <a:gridCol w="2012066">
                  <a:extLst>
                    <a:ext uri="{9D8B030D-6E8A-4147-A177-3AD203B41FA5}">
                      <a16:colId xmlns:a16="http://schemas.microsoft.com/office/drawing/2014/main" val="20000"/>
                    </a:ext>
                  </a:extLst>
                </a:gridCol>
                <a:gridCol w="1089731">
                  <a:extLst>
                    <a:ext uri="{9D8B030D-6E8A-4147-A177-3AD203B41FA5}">
                      <a16:colId xmlns:a16="http://schemas.microsoft.com/office/drawing/2014/main" val="20001"/>
                    </a:ext>
                  </a:extLst>
                </a:gridCol>
              </a:tblGrid>
              <a:tr h="265170">
                <a:tc>
                  <a:txBody>
                    <a:bodyPr/>
                    <a:lstStyle/>
                    <a:p>
                      <a:r>
                        <a:rPr lang="en-US" sz="1000" dirty="0" err="1"/>
                        <a:t>Afstand</a:t>
                      </a:r>
                      <a:endParaRPr lang="nl-NL" sz="1000" dirty="0"/>
                    </a:p>
                  </a:txBody>
                  <a:tcPr/>
                </a:tc>
                <a:tc>
                  <a:txBody>
                    <a:bodyPr/>
                    <a:lstStyle/>
                    <a:p>
                      <a:r>
                        <a:rPr lang="en-US" sz="1000" dirty="0" err="1"/>
                        <a:t>Bijdrage</a:t>
                      </a:r>
                      <a:r>
                        <a:rPr lang="en-US" sz="1000" dirty="0"/>
                        <a:t> (#/cm</a:t>
                      </a:r>
                      <a:r>
                        <a:rPr lang="en-US" sz="1000" baseline="30000" dirty="0"/>
                        <a:t>3</a:t>
                      </a:r>
                      <a:r>
                        <a:rPr lang="en-US" sz="1000" dirty="0"/>
                        <a:t>)</a:t>
                      </a:r>
                      <a:endParaRPr lang="nl-NL" sz="1000" dirty="0"/>
                    </a:p>
                  </a:txBody>
                  <a:tcPr/>
                </a:tc>
                <a:extLst>
                  <a:ext uri="{0D108BD9-81ED-4DB2-BD59-A6C34878D82A}">
                    <a16:rowId xmlns:a16="http://schemas.microsoft.com/office/drawing/2014/main" val="10000"/>
                  </a:ext>
                </a:extLst>
              </a:tr>
              <a:tr h="248511">
                <a:tc>
                  <a:txBody>
                    <a:bodyPr/>
                    <a:lstStyle/>
                    <a:p>
                      <a:r>
                        <a:rPr lang="en-US" sz="1000" dirty="0" err="1"/>
                        <a:t>Woonlocaties</a:t>
                      </a:r>
                      <a:r>
                        <a:rPr lang="en-US" sz="1000" dirty="0"/>
                        <a:t> </a:t>
                      </a:r>
                      <a:r>
                        <a:rPr lang="en-US" sz="1000" dirty="0" err="1"/>
                        <a:t>dicht</a:t>
                      </a:r>
                      <a:r>
                        <a:rPr lang="en-US" sz="1000" baseline="0" dirty="0"/>
                        <a:t> </a:t>
                      </a:r>
                      <a:r>
                        <a:rPr lang="en-US" sz="1000" baseline="0" dirty="0" err="1"/>
                        <a:t>bij</a:t>
                      </a:r>
                      <a:r>
                        <a:rPr lang="en-US" sz="1000" baseline="0" dirty="0"/>
                        <a:t> Schiphol</a:t>
                      </a:r>
                      <a:endParaRPr lang="nl-NL" sz="1000" dirty="0"/>
                    </a:p>
                  </a:txBody>
                  <a:tcPr/>
                </a:tc>
                <a:tc>
                  <a:txBody>
                    <a:bodyPr/>
                    <a:lstStyle/>
                    <a:p>
                      <a:r>
                        <a:rPr lang="en-US" sz="1000" dirty="0"/>
                        <a:t>Tot 15.000</a:t>
                      </a:r>
                      <a:endParaRPr lang="nl-NL" sz="1000" dirty="0"/>
                    </a:p>
                  </a:txBody>
                  <a:tcPr/>
                </a:tc>
                <a:extLst>
                  <a:ext uri="{0D108BD9-81ED-4DB2-BD59-A6C34878D82A}">
                    <a16:rowId xmlns:a16="http://schemas.microsoft.com/office/drawing/2014/main" val="10001"/>
                  </a:ext>
                </a:extLst>
              </a:tr>
              <a:tr h="248511">
                <a:tc>
                  <a:txBody>
                    <a:bodyPr/>
                    <a:lstStyle/>
                    <a:p>
                      <a:r>
                        <a:rPr lang="en-US" sz="1000" dirty="0"/>
                        <a:t>Tot 15 km</a:t>
                      </a:r>
                      <a:endParaRPr lang="nl-NL" sz="1000" dirty="0"/>
                    </a:p>
                  </a:txBody>
                  <a:tcPr/>
                </a:tc>
                <a:tc>
                  <a:txBody>
                    <a:bodyPr/>
                    <a:lstStyle/>
                    <a:p>
                      <a:r>
                        <a:rPr lang="en-US" sz="1000" dirty="0"/>
                        <a:t>3.000</a:t>
                      </a:r>
                      <a:endParaRPr lang="nl-NL" sz="1000" dirty="0"/>
                    </a:p>
                  </a:txBody>
                  <a:tcPr/>
                </a:tc>
                <a:extLst>
                  <a:ext uri="{0D108BD9-81ED-4DB2-BD59-A6C34878D82A}">
                    <a16:rowId xmlns:a16="http://schemas.microsoft.com/office/drawing/2014/main" val="10002"/>
                  </a:ext>
                </a:extLst>
              </a:tr>
            </a:tbl>
          </a:graphicData>
        </a:graphic>
      </p:graphicFrame>
      <p:sp>
        <p:nvSpPr>
          <p:cNvPr id="26" name="Footer Placeholder 3"/>
          <p:cNvSpPr>
            <a:spLocks noGrp="1"/>
          </p:cNvSpPr>
          <p:nvPr>
            <p:ph type="ftr" sz="quarter" idx="11"/>
          </p:nvPr>
        </p:nvSpPr>
        <p:spPr>
          <a:xfrm>
            <a:off x="3028950" y="4767263"/>
            <a:ext cx="3086100" cy="274637"/>
          </a:xfrm>
        </p:spPr>
        <p:txBody>
          <a:bodyPr/>
          <a:lstStyle/>
          <a:p>
            <a:pPr>
              <a:defRPr/>
            </a:pPr>
            <a:r>
              <a:rPr lang="nl-NL" dirty="0"/>
              <a:t>Ultrafijn stof Schiphol | 20 september 2019</a:t>
            </a:r>
          </a:p>
        </p:txBody>
      </p:sp>
    </p:spTree>
    <p:extLst>
      <p:ext uri="{BB962C8B-B14F-4D97-AF65-F5344CB8AC3E}">
        <p14:creationId xmlns:p14="http://schemas.microsoft.com/office/powerpoint/2010/main" val="1585489510"/>
      </p:ext>
    </p:extLst>
  </p:cSld>
  <p:clrMapOvr>
    <a:masterClrMapping/>
  </p:clrMapOvr>
  <mc:AlternateContent xmlns:mc="http://schemas.openxmlformats.org/markup-compatibility/2006" xmlns:p14="http://schemas.microsoft.com/office/powerpoint/2010/main">
    <mc:Choice Requires="p14">
      <p:transition spd="slow" p14:dur="2000" advTm="20655"/>
    </mc:Choice>
    <mc:Fallback xmlns="">
      <p:transition xmlns:p14="http://schemas.microsoft.com/office/powerpoint/2010/main" spd="slow" advTm="20655"/>
    </mc:Fallback>
  </mc:AlternateContent>
</p:sld>
</file>

<file path=ppt/theme/theme1.xml><?xml version="1.0" encoding="utf-8"?>
<a:theme xmlns:a="http://schemas.openxmlformats.org/drawingml/2006/main" name="PP_template IoT tech day def">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template IoT tech day def.pot [Alleen-lezen] [Compatibiliteitsmodus]" id="{DE627942-A92C-4727-9C9D-DA6DD7289732}" vid="{4FA02258-16A3-473E-AF5E-DC7B921FD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43BE296FCBF845918D8BCF0D49DB11" ma:contentTypeVersion="2" ma:contentTypeDescription="Een nieuw document maken." ma:contentTypeScope="" ma:versionID="041293bc94b7ba8d3d42caa362716f17">
  <xsd:schema xmlns:xsd="http://www.w3.org/2001/XMLSchema" xmlns:xs="http://www.w3.org/2001/XMLSchema" xmlns:p="http://schemas.microsoft.com/office/2006/metadata/properties" xmlns:ns2="662533c8-0474-4cf6-90f9-0ced8ade84c1" targetNamespace="http://schemas.microsoft.com/office/2006/metadata/properties" ma:root="true" ma:fieldsID="5aec9fbd6f58b3d4c696d9ee35628cfe" ns2:_="">
    <xsd:import namespace="662533c8-0474-4cf6-90f9-0ced8ade84c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533c8-0474-4cf6-90f9-0ced8ade84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68A8CA-4A61-437E-956D-600EF3954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533c8-0474-4cf6-90f9-0ced8ade8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6D072E-FBB6-4670-9F3E-9290D2FF5B7C}">
  <ds:schemaRefs>
    <ds:schemaRef ds:uri="http://schemas.microsoft.com/sharepoint/v3/contenttype/forms"/>
  </ds:schemaRefs>
</ds:datastoreItem>
</file>

<file path=customXml/itemProps3.xml><?xml version="1.0" encoding="utf-8"?>
<ds:datastoreItem xmlns:ds="http://schemas.openxmlformats.org/officeDocument/2006/customXml" ds:itemID="{56277374-BC9B-4274-9D4C-774F5CC0B86D}">
  <ds:schemaRef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662533c8-0474-4cf6-90f9-0ced8ade84c1"/>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PP_template IoT tech day def.pot</Template>
  <TotalTime>18282</TotalTime>
  <Words>1393</Words>
  <Application>Microsoft Office PowerPoint</Application>
  <PresentationFormat>Diavoorstelling (16:9)</PresentationFormat>
  <Paragraphs>266</Paragraphs>
  <Slides>24</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Arial Black</vt:lpstr>
      <vt:lpstr>Calibri</vt:lpstr>
      <vt:lpstr>Calibri Light</vt:lpstr>
      <vt:lpstr>Verdana</vt:lpstr>
      <vt:lpstr>Wingdings</vt:lpstr>
      <vt:lpstr>PP_template IoT tech day def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Jannemieke Duyzer - Reshift</dc:creator>
  <cp:lastModifiedBy>Nancy  Bruinenga</cp:lastModifiedBy>
  <cp:revision>1052</cp:revision>
  <cp:lastPrinted>2019-09-02T08:44:43Z</cp:lastPrinted>
  <dcterms:created xsi:type="dcterms:W3CDTF">2016-03-09T15:17:32Z</dcterms:created>
  <dcterms:modified xsi:type="dcterms:W3CDTF">2019-09-19T12:27:26Z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0x010100A843BE296FCBF845918D8BCF0D49DB11</vt:lpwstr>
  </property>
</Properties>
</file>