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  <p:sldMasterId id="2147483672" r:id="rId5"/>
  </p:sldMasterIdLst>
  <p:notesMasterIdLst>
    <p:notesMasterId r:id="rId18"/>
  </p:notesMasterIdLst>
  <p:sldIdLst>
    <p:sldId id="259" r:id="rId6"/>
    <p:sldId id="307" r:id="rId7"/>
    <p:sldId id="309" r:id="rId8"/>
    <p:sldId id="305" r:id="rId9"/>
    <p:sldId id="301" r:id="rId10"/>
    <p:sldId id="294" r:id="rId11"/>
    <p:sldId id="310" r:id="rId12"/>
    <p:sldId id="302" r:id="rId13"/>
    <p:sldId id="303" r:id="rId14"/>
    <p:sldId id="298" r:id="rId15"/>
    <p:sldId id="300" r:id="rId16"/>
    <p:sldId id="297" r:id="rId1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istermans, M.F. (Maurice) - DGB" initials="SM(-D" lastIdx="5" clrIdx="0">
    <p:extLst>
      <p:ext uri="{19B8F6BF-5375-455C-9EA6-DF929625EA0E}">
        <p15:presenceInfo xmlns:p15="http://schemas.microsoft.com/office/powerpoint/2012/main" userId="S-1-5-21-558646700-597192482-1244863647-52114" providerId="AD"/>
      </p:ext>
    </p:extLst>
  </p:cmAuthor>
  <p:cmAuthor id="2" name="Megens, R.P.J. (Rudy) - BSK" initials="RME" lastIdx="2" clrIdx="1">
    <p:extLst>
      <p:ext uri="{19B8F6BF-5375-455C-9EA6-DF929625EA0E}">
        <p15:presenceInfo xmlns:p15="http://schemas.microsoft.com/office/powerpoint/2012/main" userId="Megens, R.P.J. (Rudy) - BSK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7B7FF"/>
    <a:srgbClr val="ABDB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974" autoAdjust="0"/>
    <p:restoredTop sz="94872" autoAdjust="0"/>
  </p:normalViewPr>
  <p:slideViewPr>
    <p:cSldViewPr snapToGrid="0">
      <p:cViewPr varScale="1">
        <p:scale>
          <a:sx n="87" d="100"/>
          <a:sy n="87" d="100"/>
        </p:scale>
        <p:origin x="512" y="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53" d="100"/>
          <a:sy n="53" d="100"/>
        </p:scale>
        <p:origin x="2098" y="53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23" Type="http://schemas.openxmlformats.org/officeDocument/2006/relationships/tableStyles" Target="tableStyles.xml"/><Relationship Id="rId10" Type="http://schemas.openxmlformats.org/officeDocument/2006/relationships/slide" Target="slides/slide5.xml"/><Relationship Id="rId19" Type="http://schemas.openxmlformats.org/officeDocument/2006/relationships/commentAuthors" Target="commentAuthor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05A72FA-DD19-486B-A290-7B6C6BF33680}" type="datetimeFigureOut">
              <a:rPr lang="nl-NL" smtClean="0"/>
              <a:t>20-11-2018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8A300C-0C3B-432D-BA8C-D482D2BD25D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3048342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spcBef>
                <a:spcPts val="600"/>
              </a:spcBef>
              <a:buNone/>
            </a:pPr>
            <a:r>
              <a:rPr lang="nl-NL" sz="1400" b="1" dirty="0" smtClean="0"/>
              <a:t>Inzet richting België 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nl-NL" sz="1400" dirty="0" smtClean="0"/>
              <a:t>Doel: planning afstemmen en voorkomen weerstand tegen DUI-NL CBA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nl-NL" sz="1400" dirty="0" smtClean="0"/>
              <a:t>Focus: vroegtijdig betrekken, relatiebeheer; regierol </a:t>
            </a:r>
            <a:r>
              <a:rPr lang="nl-NL" sz="1400" dirty="0" err="1" smtClean="0"/>
              <a:t>MoT</a:t>
            </a:r>
            <a:r>
              <a:rPr lang="nl-NL" sz="1400" dirty="0" smtClean="0"/>
              <a:t>/</a:t>
            </a:r>
            <a:r>
              <a:rPr lang="nl-NL" sz="1400" dirty="0" err="1" smtClean="0"/>
              <a:t>MoD</a:t>
            </a:r>
            <a:endParaRPr lang="nl-NL" sz="1400" dirty="0" smtClean="0"/>
          </a:p>
          <a:p>
            <a:pPr>
              <a:spcBef>
                <a:spcPts val="600"/>
              </a:spcBef>
            </a:pPr>
            <a:endParaRPr lang="nl-NL" sz="1400" dirty="0" smtClean="0"/>
          </a:p>
          <a:p>
            <a:pPr>
              <a:spcBef>
                <a:spcPts val="600"/>
              </a:spcBef>
            </a:pPr>
            <a:r>
              <a:rPr lang="nl-NL" sz="1400" dirty="0" smtClean="0"/>
              <a:t>Afspraken</a:t>
            </a:r>
          </a:p>
          <a:p>
            <a:pPr lvl="1">
              <a:spcBef>
                <a:spcPts val="600"/>
              </a:spcBef>
            </a:pPr>
            <a:r>
              <a:rPr lang="nl-NL" sz="1400" dirty="0" smtClean="0"/>
              <a:t>Behoeften uitwisselen via Benelux (Q3/Q4 2018)</a:t>
            </a:r>
          </a:p>
          <a:p>
            <a:pPr lvl="1">
              <a:spcBef>
                <a:spcPts val="600"/>
              </a:spcBef>
            </a:pPr>
            <a:r>
              <a:rPr lang="nl-NL" sz="1400" dirty="0" smtClean="0"/>
              <a:t>Kabinet informeert NL over BE luchtruimvisie (Q3/Q4 2018)</a:t>
            </a:r>
          </a:p>
          <a:p>
            <a:pPr lvl="1">
              <a:spcBef>
                <a:spcPts val="600"/>
              </a:spcBef>
            </a:pPr>
            <a:r>
              <a:rPr lang="nl-NL" sz="1400" dirty="0" smtClean="0"/>
              <a:t>Bezoek M </a:t>
            </a:r>
            <a:r>
              <a:rPr lang="nl-NL" sz="1400" dirty="0" err="1" smtClean="0"/>
              <a:t>IenW</a:t>
            </a:r>
            <a:r>
              <a:rPr lang="nl-NL" sz="1400" dirty="0" smtClean="0"/>
              <a:t>/Stas </a:t>
            </a:r>
            <a:r>
              <a:rPr lang="nl-NL" sz="1400" dirty="0" err="1" smtClean="0"/>
              <a:t>Def</a:t>
            </a:r>
            <a:r>
              <a:rPr lang="nl-NL" sz="1400" dirty="0" smtClean="0"/>
              <a:t> aan BE op residentie Brussel (Q2 2019)</a:t>
            </a:r>
          </a:p>
          <a:p>
            <a:pPr marL="0" indent="0">
              <a:spcBef>
                <a:spcPts val="600"/>
              </a:spcBef>
              <a:buNone/>
            </a:pPr>
            <a:endParaRPr lang="nl-NL" sz="1400" b="1" dirty="0" smtClean="0"/>
          </a:p>
          <a:p>
            <a:pPr marL="538163" indent="-538163">
              <a:spcBef>
                <a:spcPts val="600"/>
              </a:spcBef>
              <a:buNone/>
            </a:pPr>
            <a:r>
              <a:rPr lang="nl-NL" sz="1400" b="1" dirty="0" smtClean="0"/>
              <a:t>Inzet richting</a:t>
            </a:r>
            <a:r>
              <a:rPr lang="nl-NL" sz="1400" b="1" baseline="0" dirty="0" smtClean="0"/>
              <a:t> </a:t>
            </a:r>
            <a:r>
              <a:rPr lang="nl-NL" sz="1400" b="1" dirty="0" smtClean="0"/>
              <a:t>Duitsland</a:t>
            </a:r>
            <a:endParaRPr lang="nl-NL" sz="1400" dirty="0" smtClean="0"/>
          </a:p>
          <a:p>
            <a:pPr marL="538163" indent="-538163">
              <a:spcBef>
                <a:spcPts val="600"/>
              </a:spcBef>
              <a:buNone/>
            </a:pPr>
            <a:r>
              <a:rPr lang="nl-NL" sz="1400" dirty="0" smtClean="0"/>
              <a:t>Doel: opzetten concrete samenwerking aan gezamenlijk militair oefengebied (CBA) en civiele routenetwerk aanpassingen</a:t>
            </a:r>
          </a:p>
          <a:p>
            <a:pPr>
              <a:spcBef>
                <a:spcPts val="600"/>
              </a:spcBef>
            </a:pPr>
            <a:endParaRPr lang="nl-NL" sz="1400" dirty="0" smtClean="0"/>
          </a:p>
          <a:p>
            <a:pPr marL="0" indent="0">
              <a:spcBef>
                <a:spcPts val="600"/>
              </a:spcBef>
              <a:buNone/>
            </a:pPr>
            <a:r>
              <a:rPr lang="nl-NL" sz="1400" dirty="0" smtClean="0"/>
              <a:t>Focus: relatiebeheer; regierol </a:t>
            </a:r>
            <a:r>
              <a:rPr lang="nl-NL" sz="1400" dirty="0" err="1" smtClean="0"/>
              <a:t>MoT</a:t>
            </a:r>
            <a:r>
              <a:rPr lang="nl-NL" sz="1400" dirty="0" smtClean="0"/>
              <a:t>/</a:t>
            </a:r>
            <a:r>
              <a:rPr lang="nl-NL" sz="1400" dirty="0" err="1" smtClean="0"/>
              <a:t>MoD</a:t>
            </a:r>
            <a:r>
              <a:rPr lang="nl-NL" sz="1400" dirty="0" smtClean="0"/>
              <a:t>; wegnemen oud zeer</a:t>
            </a:r>
          </a:p>
          <a:p>
            <a:pPr>
              <a:spcBef>
                <a:spcPts val="600"/>
              </a:spcBef>
            </a:pPr>
            <a:endParaRPr lang="nl-NL" sz="1400" dirty="0" smtClean="0"/>
          </a:p>
          <a:p>
            <a:pPr marL="0" indent="0">
              <a:spcBef>
                <a:spcPts val="600"/>
              </a:spcBef>
              <a:buNone/>
            </a:pPr>
            <a:r>
              <a:rPr lang="nl-NL" sz="1400" dirty="0" smtClean="0"/>
              <a:t>Afspraken</a:t>
            </a:r>
          </a:p>
          <a:p>
            <a:pPr lvl="1">
              <a:spcBef>
                <a:spcPts val="600"/>
              </a:spcBef>
            </a:pPr>
            <a:r>
              <a:rPr lang="nl-NL" sz="1400" dirty="0" smtClean="0"/>
              <a:t>Afgestemde positie status CBA Land/Central West als “</a:t>
            </a:r>
            <a:r>
              <a:rPr lang="nl-NL" sz="1400" dirty="0" err="1" smtClean="0"/>
              <a:t>suspended</a:t>
            </a:r>
            <a:r>
              <a:rPr lang="nl-NL" sz="1400" dirty="0" smtClean="0"/>
              <a:t>”</a:t>
            </a:r>
          </a:p>
          <a:p>
            <a:pPr lvl="1">
              <a:spcBef>
                <a:spcPts val="600"/>
              </a:spcBef>
            </a:pPr>
            <a:r>
              <a:rPr lang="nl-NL" sz="1400" dirty="0" smtClean="0"/>
              <a:t>DUI-NL </a:t>
            </a:r>
            <a:r>
              <a:rPr lang="nl-NL" sz="1400" dirty="0" err="1" smtClean="0"/>
              <a:t>MoT</a:t>
            </a:r>
            <a:r>
              <a:rPr lang="nl-NL" sz="1400" dirty="0" smtClean="0"/>
              <a:t>/</a:t>
            </a:r>
            <a:r>
              <a:rPr lang="nl-NL" sz="1400" dirty="0" err="1" smtClean="0"/>
              <a:t>MoD</a:t>
            </a:r>
            <a:r>
              <a:rPr lang="nl-NL" sz="1400" dirty="0" smtClean="0"/>
              <a:t> bespreking over mogelijkheden in november</a:t>
            </a:r>
          </a:p>
          <a:p>
            <a:pPr lvl="1">
              <a:spcBef>
                <a:spcPts val="600"/>
              </a:spcBef>
            </a:pPr>
            <a:r>
              <a:rPr lang="nl-NL" sz="1400" dirty="0" smtClean="0"/>
              <a:t>DUI DFS wordt betrokken bij varianten in Q1 2019</a:t>
            </a:r>
          </a:p>
          <a:p>
            <a:pPr>
              <a:spcBef>
                <a:spcPts val="600"/>
              </a:spcBef>
            </a:pPr>
            <a:endParaRPr lang="nl-NL" sz="1400" dirty="0" smtClean="0"/>
          </a:p>
          <a:p>
            <a:pPr marL="0" indent="0">
              <a:spcBef>
                <a:spcPts val="600"/>
              </a:spcBef>
              <a:buNone/>
            </a:pPr>
            <a:r>
              <a:rPr lang="nl-NL" sz="1400" dirty="0" smtClean="0"/>
              <a:t>Beoogd vervolg afhankelijk van resultaten</a:t>
            </a:r>
          </a:p>
          <a:p>
            <a:pPr lvl="1">
              <a:spcBef>
                <a:spcPts val="600"/>
              </a:spcBef>
            </a:pPr>
            <a:r>
              <a:rPr lang="nl-NL" sz="1400" dirty="0" smtClean="0"/>
              <a:t>Politieke afspraak over opstarten nieuw gezamenlijk project</a:t>
            </a:r>
          </a:p>
          <a:p>
            <a:pPr lvl="1">
              <a:spcBef>
                <a:spcPts val="600"/>
              </a:spcBef>
            </a:pPr>
            <a:r>
              <a:rPr lang="nl-NL" sz="1400" dirty="0" smtClean="0"/>
              <a:t>Politieke afspraak over de randvoorwaarden/uitgangspunten </a:t>
            </a:r>
          </a:p>
          <a:p>
            <a:pPr lvl="1">
              <a:spcBef>
                <a:spcPts val="600"/>
              </a:spcBef>
            </a:pPr>
            <a:r>
              <a:rPr lang="nl-NL" sz="1400" dirty="0" smtClean="0"/>
              <a:t>Afstemming in FABEC verband</a:t>
            </a:r>
          </a:p>
          <a:p>
            <a:pPr lvl="1">
              <a:spcBef>
                <a:spcPts val="600"/>
              </a:spcBef>
            </a:pPr>
            <a:r>
              <a:rPr lang="nl-NL" sz="1400" dirty="0" smtClean="0"/>
              <a:t>Support Eurocontrol </a:t>
            </a:r>
          </a:p>
          <a:p>
            <a:pPr marL="0" indent="0">
              <a:spcBef>
                <a:spcPts val="600"/>
              </a:spcBef>
              <a:buNone/>
            </a:pPr>
            <a:endParaRPr lang="nl-NL" sz="1400" b="1" dirty="0" smtClean="0"/>
          </a:p>
          <a:p>
            <a:pPr marL="0" indent="0">
              <a:spcBef>
                <a:spcPts val="600"/>
              </a:spcBef>
              <a:buNone/>
            </a:pPr>
            <a:r>
              <a:rPr lang="nl-NL" sz="1400" b="1" dirty="0" smtClean="0"/>
              <a:t>Eurocontrol Network Manager</a:t>
            </a:r>
          </a:p>
          <a:p>
            <a:pPr lvl="1">
              <a:spcBef>
                <a:spcPts val="600"/>
              </a:spcBef>
            </a:pPr>
            <a:r>
              <a:rPr lang="nl-NL" sz="1400" dirty="0" smtClean="0"/>
              <a:t>Technische ondersteuning bij doorrekenen Europees netwerk effect (2019-)</a:t>
            </a:r>
          </a:p>
          <a:p>
            <a:pPr marL="457200" lvl="1" indent="0">
              <a:spcBef>
                <a:spcPts val="600"/>
              </a:spcBef>
              <a:buNone/>
            </a:pPr>
            <a:endParaRPr lang="nl-NL" sz="1400" dirty="0" smtClean="0"/>
          </a:p>
          <a:p>
            <a:pPr marL="0" indent="0">
              <a:spcBef>
                <a:spcPts val="600"/>
              </a:spcBef>
              <a:buNone/>
            </a:pPr>
            <a:r>
              <a:rPr lang="nl-NL" sz="1400" b="1" dirty="0" smtClean="0"/>
              <a:t>DK</a:t>
            </a:r>
          </a:p>
          <a:p>
            <a:pPr lvl="1">
              <a:spcBef>
                <a:spcPts val="600"/>
              </a:spcBef>
            </a:pPr>
            <a:r>
              <a:rPr lang="nl-NL" sz="1400" dirty="0" smtClean="0"/>
              <a:t>Ambtelijk contact over DK behoefte (</a:t>
            </a:r>
            <a:r>
              <a:rPr lang="nl-NL" sz="1400" dirty="0" err="1" smtClean="0"/>
              <a:t>mn</a:t>
            </a:r>
            <a:r>
              <a:rPr lang="nl-NL" sz="1400" dirty="0" smtClean="0"/>
              <a:t> militair). DK oefent al samen met </a:t>
            </a:r>
            <a:r>
              <a:rPr lang="nl-NL" sz="1400" dirty="0" err="1" smtClean="0"/>
              <a:t>Frysian</a:t>
            </a:r>
            <a:r>
              <a:rPr lang="nl-NL" sz="1400" dirty="0" smtClean="0"/>
              <a:t> </a:t>
            </a:r>
            <a:r>
              <a:rPr lang="nl-NL" sz="1400" dirty="0" err="1" smtClean="0"/>
              <a:t>Flag</a:t>
            </a:r>
            <a:endParaRPr lang="nl-NL" sz="1400" dirty="0" smtClean="0"/>
          </a:p>
          <a:p>
            <a:pPr lvl="1">
              <a:spcBef>
                <a:spcPts val="600"/>
              </a:spcBef>
            </a:pPr>
            <a:r>
              <a:rPr lang="nl-NL" sz="1400" dirty="0" smtClean="0"/>
              <a:t>Betrekken in relatie tot DUI-NL CBA (2018-) </a:t>
            </a:r>
          </a:p>
          <a:p>
            <a:pPr lvl="1">
              <a:spcBef>
                <a:spcPts val="600"/>
              </a:spcBef>
            </a:pPr>
            <a:endParaRPr lang="nl-NL" sz="1400" dirty="0" smtClean="0"/>
          </a:p>
          <a:p>
            <a:pPr marL="0" indent="0">
              <a:spcBef>
                <a:spcPts val="600"/>
              </a:spcBef>
              <a:buNone/>
            </a:pPr>
            <a:r>
              <a:rPr lang="nl-NL" sz="1400" b="1" dirty="0" smtClean="0"/>
              <a:t>VK en FABEC lidstaten</a:t>
            </a:r>
          </a:p>
          <a:p>
            <a:pPr lvl="1">
              <a:spcBef>
                <a:spcPts val="600"/>
              </a:spcBef>
            </a:pPr>
            <a:r>
              <a:rPr lang="nl-NL" sz="1400" dirty="0" smtClean="0"/>
              <a:t>Informeren (2018-)</a:t>
            </a:r>
          </a:p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8A300C-0C3B-432D-BA8C-D482D2BD25D7}" type="slidenum">
              <a:rPr lang="nl-NL" smtClean="0"/>
              <a:t>10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878658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4000" b="1"/>
            </a:lvl1pPr>
          </a:lstStyle>
          <a:p>
            <a:r>
              <a:rPr lang="nl-NL" dirty="0" smtClean="0"/>
              <a:t>Klik om de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84494"/>
            <a:ext cx="6858000" cy="573741"/>
          </a:xfrm>
        </p:spPr>
        <p:txBody>
          <a:bodyPr>
            <a:normAutofit/>
          </a:bodyPr>
          <a:lstStyle>
            <a:lvl1pPr marL="0" indent="0" algn="ctr">
              <a:buNone/>
              <a:defRPr sz="1800" b="1">
                <a:solidFill>
                  <a:srgbClr val="0070C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 dirty="0" smtClean="0"/>
              <a:t>Klik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546662" y="4358574"/>
            <a:ext cx="2057400" cy="365125"/>
          </a:xfrm>
        </p:spPr>
        <p:txBody>
          <a:bodyPr/>
          <a:lstStyle>
            <a:lvl1pPr algn="ctr">
              <a:defRPr sz="1200" b="1">
                <a:solidFill>
                  <a:srgbClr val="0070C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fld id="{F823C33E-584F-45A2-B7CC-819CA3245535}" type="datetime4">
              <a:rPr lang="nl-NL" smtClean="0"/>
              <a:pPr/>
              <a:t>20 november 2018</a:t>
            </a:fld>
            <a:endParaRPr lang="nl-NL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3297579"/>
      </p:ext>
    </p:extLst>
  </p:cSld>
  <p:clrMapOvr>
    <a:masterClrMapping/>
  </p:clrMapOvr>
  <p:hf hdr="0" ftr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BCC2E4-8828-4CE8-B0BF-6BD0BF7E148E}" type="datetime4">
              <a:rPr lang="nl-NL" smtClean="0"/>
              <a:t>20 november 2018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1D35EC-6C09-4ED7-A9AA-69F18468BC2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548521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E329B-BB6D-4A3F-8075-5C3A37E38A44}" type="datetime4">
              <a:rPr lang="nl-NL" smtClean="0"/>
              <a:t>20 november 2018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1D35EC-6C09-4ED7-A9AA-69F18468BC2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668133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4000" b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nl-NL" dirty="0" smtClean="0"/>
              <a:t>Klik om de stijl te bewerken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dirty="0" smtClean="0"/>
              <a:t>Tekststijl van het model bewerken</a:t>
            </a:r>
          </a:p>
          <a:p>
            <a:pPr lvl="1"/>
            <a:r>
              <a:rPr lang="nl-NL" dirty="0" smtClean="0"/>
              <a:t>Tweede niveau</a:t>
            </a:r>
          </a:p>
          <a:p>
            <a:pPr lvl="2"/>
            <a:r>
              <a:rPr lang="nl-NL" dirty="0" smtClean="0"/>
              <a:t>Derde niveau</a:t>
            </a:r>
          </a:p>
          <a:p>
            <a:pPr lvl="3"/>
            <a:r>
              <a:rPr lang="nl-NL" dirty="0" smtClean="0"/>
              <a:t>Vierde niveau</a:t>
            </a:r>
          </a:p>
          <a:p>
            <a:pPr lvl="4"/>
            <a:r>
              <a:rPr lang="nl-NL" dirty="0" smtClean="0"/>
              <a:t>Vijfde niveau</a:t>
            </a:r>
            <a:endParaRPr lang="nl-NL" dirty="0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39C07A-F8C3-4691-B546-917A56314DC6}" type="datetime4">
              <a:rPr lang="nl-NL" smtClean="0"/>
              <a:t>20 november 2018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>
          <a:xfrm>
            <a:off x="6457951" y="6356351"/>
            <a:ext cx="1408278" cy="365125"/>
          </a:xfrm>
        </p:spPr>
        <p:txBody>
          <a:bodyPr/>
          <a:lstStyle/>
          <a:p>
            <a:fld id="{2B1D35EC-6C09-4ED7-A9AA-69F18468BC2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8662217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ChangeArrowheads="1"/>
          </p:cNvSpPr>
          <p:nvPr/>
        </p:nvSpPr>
        <p:spPr bwMode="auto">
          <a:xfrm>
            <a:off x="4562475" y="0"/>
            <a:ext cx="4581525" cy="6858000"/>
          </a:xfrm>
          <a:prstGeom prst="rect">
            <a:avLst/>
          </a:prstGeom>
          <a:solidFill>
            <a:srgbClr val="007BC7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nl-NL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5037138" y="2878138"/>
            <a:ext cx="3598862" cy="857250"/>
          </a:xfrm>
        </p:spPr>
        <p:txBody>
          <a:bodyPr/>
          <a:lstStyle>
            <a:lvl1pPr defTabSz="608013" eaLnBrk="0" hangingPunct="0">
              <a:defRPr>
                <a:solidFill>
                  <a:schemeClr val="bg1"/>
                </a:solidFill>
              </a:defRPr>
            </a:lvl1pPr>
          </a:lstStyle>
          <a:p>
            <a:r>
              <a:rPr lang="nl-NL"/>
              <a:t>Klik om de stijl te bewerken</a:t>
            </a:r>
            <a:endParaRPr lang="en-GB"/>
          </a:p>
        </p:txBody>
      </p:sp>
      <p:sp>
        <p:nvSpPr>
          <p:cNvPr id="1024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5037138" y="3778250"/>
            <a:ext cx="3598862" cy="1752600"/>
          </a:xfrm>
        </p:spPr>
        <p:txBody>
          <a:bodyPr/>
          <a:lstStyle>
            <a:lvl1pPr marL="0" indent="1588" defTabSz="608013" eaLnBrk="0" hangingPunct="0">
              <a:buFont typeface="Arial" charset="0"/>
              <a:buNone/>
              <a:defRPr>
                <a:solidFill>
                  <a:srgbClr val="FFFFFF"/>
                </a:solidFill>
              </a:defRPr>
            </a:lvl1pPr>
          </a:lstStyle>
          <a:p>
            <a:r>
              <a:rPr lang="nl-NL"/>
              <a:t>Klik om het opmaakprofiel van de modelondertitel te bewerken</a:t>
            </a:r>
            <a:endParaRPr lang="en-GB"/>
          </a:p>
        </p:txBody>
      </p:sp>
      <p:sp>
        <p:nvSpPr>
          <p:cNvPr id="10245" name="Rectangle 5"/>
          <p:cNvSpPr>
            <a:spLocks noGrp="1" noChangeArrowheads="1"/>
          </p:cNvSpPr>
          <p:nvPr>
            <p:ph type="dt" sz="half" idx="2"/>
          </p:nvPr>
        </p:nvSpPr>
        <p:spPr>
          <a:xfrm>
            <a:off x="5037138" y="6515100"/>
            <a:ext cx="3932237" cy="209550"/>
          </a:xfrm>
        </p:spPr>
        <p:txBody>
          <a:bodyPr anchor="t"/>
          <a:lstStyle>
            <a:lvl1pPr algn="l">
              <a:defRPr/>
            </a:lvl1pPr>
          </a:lstStyle>
          <a:p>
            <a:fld id="{371C0177-2255-4D36-B8DD-0237089C547A}" type="datetime4">
              <a:rPr lang="nl-NL" smtClean="0"/>
              <a:pPr/>
              <a:t>20 november 2018</a:t>
            </a:fld>
            <a:endParaRPr lang="nl-NL" dirty="0"/>
          </a:p>
          <a:p>
            <a:endParaRPr lang="nl-NL" dirty="0"/>
          </a:p>
        </p:txBody>
      </p:sp>
      <p:pic>
        <p:nvPicPr>
          <p:cNvPr id="10246" name="Picture 6" descr="Z:\KA\Carma\DocSys\Customers\VenW Rijksbreed\Models\Presentaties\background_pictures\logo wit\RO_VW_diap.png"/>
          <p:cNvPicPr>
            <a:picLocks noChangeAspect="1" noChangeArrowheads="1"/>
          </p:cNvPicPr>
          <p:nvPr/>
        </p:nvPicPr>
        <p:blipFill>
          <a:blip r:embed="rId2" cstate="print"/>
          <a:srcRect l="46451" r="45684" b="20656"/>
          <a:stretch>
            <a:fillRect/>
          </a:stretch>
        </p:blipFill>
        <p:spPr bwMode="auto">
          <a:xfrm>
            <a:off x="4262438" y="0"/>
            <a:ext cx="669602" cy="1479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7" descr="I:\AAA Logo's Infrastructuur en Milieu\IenM\Woordmerk voor Powerpoint_diap.png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940300" y="609600"/>
            <a:ext cx="3822700" cy="86518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92750091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dirty="0"/>
              <a:t>Klik om de modelstijlen te bewerken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2ACDB467-7873-4513-AFB0-64C93AB0D52A}" type="slidenum">
              <a:rPr lang="nl-NL"/>
              <a:pPr/>
              <a:t>‹nr.›</a:t>
            </a:fld>
            <a:endParaRPr lang="nl-NL"/>
          </a:p>
        </p:txBody>
      </p:sp>
      <p:sp>
        <p:nvSpPr>
          <p:cNvPr id="6" name="Tijdelijke aanduiding voor datum 5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fld id="{CE78A39A-4C99-4BCD-B018-36BE006FADB3}" type="datetime4">
              <a:rPr lang="nl-NL" smtClean="0"/>
              <a:pPr/>
              <a:t>20 november 2018</a:t>
            </a:fld>
            <a:endParaRPr lang="nl-NL" dirty="0"/>
          </a:p>
        </p:txBody>
      </p:sp>
      <p:sp>
        <p:nvSpPr>
          <p:cNvPr id="12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355976" y="6525344"/>
            <a:ext cx="3097337" cy="205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defTabSz="608013" eaLnBrk="0" hangingPunct="0">
              <a:defRPr sz="1000">
                <a:solidFill>
                  <a:srgbClr val="FFFFFF"/>
                </a:solidFill>
                <a:latin typeface="+mn-lt"/>
                <a:cs typeface="Arial" charset="0"/>
              </a:defRPr>
            </a:lvl1pPr>
          </a:lstStyle>
          <a:p>
            <a:r>
              <a:rPr lang="nl-NL" dirty="0"/>
              <a:t>Ministerie van Infrastructuur en Milieu</a:t>
            </a:r>
          </a:p>
        </p:txBody>
      </p:sp>
    </p:spTree>
    <p:extLst>
      <p:ext uri="{BB962C8B-B14F-4D97-AF65-F5344CB8AC3E}">
        <p14:creationId xmlns:p14="http://schemas.microsoft.com/office/powerpoint/2010/main" val="92939080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dirty="0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BD84257-ED32-48C1-8368-C36FAEBD5AE4}" type="slidenum">
              <a:rPr lang="nl-NL"/>
              <a:pPr/>
              <a:t>‹nr.›</a:t>
            </a:fld>
            <a:endParaRPr lang="nl-NL"/>
          </a:p>
        </p:txBody>
      </p:sp>
      <p:sp>
        <p:nvSpPr>
          <p:cNvPr id="6" name="Tijdelijke aanduiding voor datum 5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fld id="{B6B6BDDF-2A89-4039-BE8A-509CE46CCAE6}" type="datetime4">
              <a:rPr lang="nl-NL" smtClean="0"/>
              <a:pPr/>
              <a:t>20 november 2018</a:t>
            </a:fld>
            <a:endParaRPr lang="nl-NL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355976" y="6525344"/>
            <a:ext cx="3097337" cy="205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defTabSz="608013" eaLnBrk="0" hangingPunct="0">
              <a:defRPr sz="1000">
                <a:solidFill>
                  <a:srgbClr val="FFFFFF"/>
                </a:solidFill>
                <a:latin typeface="+mn-lt"/>
                <a:cs typeface="Arial" charset="0"/>
              </a:defRPr>
            </a:lvl1pPr>
          </a:lstStyle>
          <a:p>
            <a:r>
              <a:rPr lang="nl-NL" dirty="0"/>
              <a:t>Ministerie van Infrastructuur en Milieu</a:t>
            </a:r>
          </a:p>
        </p:txBody>
      </p:sp>
    </p:spTree>
    <p:extLst>
      <p:ext uri="{BB962C8B-B14F-4D97-AF65-F5344CB8AC3E}">
        <p14:creationId xmlns:p14="http://schemas.microsoft.com/office/powerpoint/2010/main" val="247334889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66725" y="2068513"/>
            <a:ext cx="4124325" cy="4138612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dirty="0"/>
              <a:t>Klik om de modelstijlen te bewerken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743450" y="2068513"/>
            <a:ext cx="4124325" cy="4138612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dirty="0"/>
              <a:t>Klik om de modelstijlen te bewerken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AEFCD2F-3854-4509-94B1-251D221B176A}" type="slidenum">
              <a:rPr lang="nl-NL"/>
              <a:pPr/>
              <a:t>‹nr.›</a:t>
            </a:fld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fld id="{A31DF2BC-8A43-4914-9A84-B7BDC8E802FB}" type="datetime4">
              <a:rPr lang="nl-NL" smtClean="0"/>
              <a:pPr/>
              <a:t>20 november 2018</a:t>
            </a:fld>
            <a:endParaRPr lang="nl-NL" dirty="0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355976" y="6525344"/>
            <a:ext cx="3097337" cy="205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defTabSz="608013" eaLnBrk="0" hangingPunct="0">
              <a:defRPr sz="1000">
                <a:solidFill>
                  <a:srgbClr val="FFFFFF"/>
                </a:solidFill>
                <a:latin typeface="+mn-lt"/>
                <a:cs typeface="Arial" charset="0"/>
              </a:defRPr>
            </a:lvl1pPr>
          </a:lstStyle>
          <a:p>
            <a:r>
              <a:rPr lang="nl-NL" dirty="0"/>
              <a:t>Ministerie van Infrastructuur en Milieu</a:t>
            </a:r>
          </a:p>
        </p:txBody>
      </p:sp>
    </p:spTree>
    <p:extLst>
      <p:ext uri="{BB962C8B-B14F-4D97-AF65-F5344CB8AC3E}">
        <p14:creationId xmlns:p14="http://schemas.microsoft.com/office/powerpoint/2010/main" val="189460205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2060848"/>
            <a:ext cx="4040188" cy="639762"/>
          </a:xfrm>
        </p:spPr>
        <p:txBody>
          <a:bodyPr anchor="t" anchorCtr="0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dirty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852935"/>
            <a:ext cx="4040188" cy="3273227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dirty="0"/>
              <a:t>Klik om de modelstijlen te bewerken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2060848"/>
            <a:ext cx="4041775" cy="639762"/>
          </a:xfrm>
        </p:spPr>
        <p:txBody>
          <a:bodyPr anchor="t" anchorCtr="0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dirty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852935"/>
            <a:ext cx="4041775" cy="3273227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dirty="0"/>
              <a:t>Klik om de modelstijlen te bewerken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</a:p>
        </p:txBody>
      </p:sp>
      <p:sp>
        <p:nvSpPr>
          <p:cNvPr id="8" name="Tijdelijke aanduiding voor dianumm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1E8DFE5E-4DF5-4E22-BF27-B57155238CA5}" type="slidenum">
              <a:rPr lang="nl-NL"/>
              <a:pPr/>
              <a:t>‹nr.›</a:t>
            </a:fld>
            <a:endParaRPr lang="nl-NL"/>
          </a:p>
        </p:txBody>
      </p:sp>
      <p:sp>
        <p:nvSpPr>
          <p:cNvPr id="9" name="Tijdelijke aanduiding voor datum 8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fld id="{166882B7-EDFC-4F48-8AF5-E70F44ED6812}" type="datetime4">
              <a:rPr lang="nl-NL" smtClean="0"/>
              <a:pPr/>
              <a:t>20 november 2018</a:t>
            </a:fld>
            <a:endParaRPr lang="nl-NL" dirty="0"/>
          </a:p>
        </p:txBody>
      </p:sp>
      <p:sp>
        <p:nvSpPr>
          <p:cNvPr id="10" name="Rectangle 6"/>
          <p:cNvSpPr>
            <a:spLocks noGrp="1" noChangeArrowheads="1"/>
          </p:cNvSpPr>
          <p:nvPr>
            <p:ph type="ftr" sz="quarter" idx="13"/>
          </p:nvPr>
        </p:nvSpPr>
        <p:spPr bwMode="auto">
          <a:xfrm>
            <a:off x="4355976" y="6525344"/>
            <a:ext cx="3097337" cy="205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defTabSz="608013" eaLnBrk="0" hangingPunct="0">
              <a:defRPr sz="1000">
                <a:solidFill>
                  <a:srgbClr val="FFFFFF"/>
                </a:solidFill>
                <a:latin typeface="+mn-lt"/>
                <a:cs typeface="Arial" charset="0"/>
              </a:defRPr>
            </a:lvl1pPr>
          </a:lstStyle>
          <a:p>
            <a:r>
              <a:rPr lang="nl-NL" dirty="0"/>
              <a:t>Ministerie van Infrastructuur en Milieu</a:t>
            </a:r>
          </a:p>
        </p:txBody>
      </p:sp>
      <p:sp>
        <p:nvSpPr>
          <p:cNvPr id="12" name="Titel 1"/>
          <p:cNvSpPr>
            <a:spLocks noGrp="1"/>
          </p:cNvSpPr>
          <p:nvPr>
            <p:ph type="title"/>
          </p:nvPr>
        </p:nvSpPr>
        <p:spPr>
          <a:xfrm>
            <a:off x="466725" y="1340768"/>
            <a:ext cx="8281739" cy="492125"/>
          </a:xfrm>
        </p:spPr>
        <p:txBody>
          <a:bodyPr/>
          <a:lstStyle/>
          <a:p>
            <a:r>
              <a:rPr lang="nl-NL" dirty="0"/>
              <a:t>Klik om de stijl te bewerken</a:t>
            </a:r>
          </a:p>
        </p:txBody>
      </p:sp>
    </p:spTree>
    <p:extLst>
      <p:ext uri="{BB962C8B-B14F-4D97-AF65-F5344CB8AC3E}">
        <p14:creationId xmlns:p14="http://schemas.microsoft.com/office/powerpoint/2010/main" val="106129555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632C4F18-1084-43BB-8F0C-8DDEC76DCA47}" type="slidenum">
              <a:rPr lang="nl-NL"/>
              <a:pPr/>
              <a:t>‹nr.›</a:t>
            </a:fld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fld id="{BDBC99A0-50CB-43C2-A15A-7A72FC1B949A}" type="datetime4">
              <a:rPr lang="nl-NL" smtClean="0"/>
              <a:pPr/>
              <a:t>20 november 2018</a:t>
            </a:fld>
            <a:endParaRPr lang="nl-NL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355976" y="6525344"/>
            <a:ext cx="3097337" cy="205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defTabSz="608013" eaLnBrk="0" hangingPunct="0">
              <a:defRPr sz="1000">
                <a:solidFill>
                  <a:srgbClr val="FFFFFF"/>
                </a:solidFill>
                <a:latin typeface="+mn-lt"/>
                <a:cs typeface="Arial" charset="0"/>
              </a:defRPr>
            </a:lvl1pPr>
          </a:lstStyle>
          <a:p>
            <a:r>
              <a:rPr lang="nl-NL" dirty="0"/>
              <a:t>Ministerie van Infrastructuur en Milieu</a:t>
            </a:r>
          </a:p>
        </p:txBody>
      </p:sp>
    </p:spTree>
    <p:extLst>
      <p:ext uri="{BB962C8B-B14F-4D97-AF65-F5344CB8AC3E}">
        <p14:creationId xmlns:p14="http://schemas.microsoft.com/office/powerpoint/2010/main" val="215763217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dianumm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53FF4269-9A2A-402C-95A8-1E64AE3A37F9}" type="slidenum">
              <a:rPr lang="nl-NL"/>
              <a:pPr/>
              <a:t>‹nr.›</a:t>
            </a:fld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fld id="{8328D42C-744F-47AE-9729-62D2907478C0}" type="datetime4">
              <a:rPr lang="nl-NL" smtClean="0"/>
              <a:pPr/>
              <a:t>20 november 2018</a:t>
            </a:fld>
            <a:endParaRPr lang="nl-NL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355976" y="6525344"/>
            <a:ext cx="3097337" cy="205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defTabSz="608013" eaLnBrk="0" hangingPunct="0">
              <a:defRPr sz="1000">
                <a:solidFill>
                  <a:srgbClr val="FFFFFF"/>
                </a:solidFill>
                <a:latin typeface="+mn-lt"/>
                <a:cs typeface="Arial" charset="0"/>
              </a:defRPr>
            </a:lvl1pPr>
          </a:lstStyle>
          <a:p>
            <a:r>
              <a:rPr lang="nl-NL" dirty="0"/>
              <a:t>Ministerie van Infrastructuur en Milieu</a:t>
            </a:r>
          </a:p>
        </p:txBody>
      </p:sp>
    </p:spTree>
    <p:extLst>
      <p:ext uri="{BB962C8B-B14F-4D97-AF65-F5344CB8AC3E}">
        <p14:creationId xmlns:p14="http://schemas.microsoft.com/office/powerpoint/2010/main" val="12898399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F439C07A-F8C3-4691-B546-917A56314DC6}" type="datetime4">
              <a:rPr lang="nl-NL" smtClean="0"/>
              <a:pPr/>
              <a:t>20 november 2018</a:t>
            </a:fld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05444" y="6445387"/>
            <a:ext cx="1439944" cy="365125"/>
          </a:xfrm>
        </p:spPr>
        <p:txBody>
          <a:bodyPr/>
          <a:lstStyle>
            <a:lvl1pPr>
              <a:defRPr sz="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2B1D35EC-6C09-4ED7-A9AA-69F18468BC2F}" type="slidenum">
              <a:rPr lang="nl-NL" smtClean="0"/>
              <a:pPr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32309078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355976" y="6525344"/>
            <a:ext cx="3097337" cy="205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defTabSz="608013" eaLnBrk="0" hangingPunct="0">
              <a:defRPr sz="1000">
                <a:solidFill>
                  <a:srgbClr val="FFFFFF"/>
                </a:solidFill>
                <a:latin typeface="+mn-lt"/>
                <a:cs typeface="Arial" charset="0"/>
              </a:defRPr>
            </a:lvl1pPr>
          </a:lstStyle>
          <a:p>
            <a:r>
              <a:rPr lang="nl-NL" dirty="0"/>
              <a:t>Ministerie van Infrastructuur en Milieu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68313" y="1341438"/>
            <a:ext cx="3008313" cy="719137"/>
          </a:xfrm>
        </p:spPr>
        <p:txBody>
          <a:bodyPr anchor="t" anchorCtr="0"/>
          <a:lstStyle>
            <a:lvl1pPr algn="l">
              <a:defRPr sz="2000" b="1"/>
            </a:lvl1pPr>
          </a:lstStyle>
          <a:p>
            <a:r>
              <a:rPr lang="nl-NL" dirty="0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1341438"/>
            <a:ext cx="5111750" cy="47847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dirty="0"/>
              <a:t>Klik om de modelstijlen te bewerken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2204864"/>
            <a:ext cx="3008313" cy="39212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dirty="0"/>
              <a:t>Klik om de modelstijlen te bewerken</a:t>
            </a:r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9BE2487A-4EC9-4160-846D-E5DD7CFD4F63}" type="slidenum">
              <a:rPr lang="nl-NL"/>
              <a:pPr/>
              <a:t>‹nr.›</a:t>
            </a:fld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fld id="{55E3D685-99AE-4B48-89D7-929B7FE72527}" type="datetime4">
              <a:rPr lang="nl-NL" smtClean="0"/>
              <a:pPr/>
              <a:t>20 november 2018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57838830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dirty="0"/>
              <a:t>Klik om de stijl te bewerken</a:t>
            </a: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1341437"/>
            <a:ext cx="5486400" cy="3386137"/>
          </a:xfrm>
        </p:spPr>
        <p:txBody>
          <a:bodyPr/>
          <a:lstStyle>
            <a:lvl1pPr marL="0" indent="0">
              <a:buNone/>
              <a:defRPr sz="1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 dirty="0"/>
              <a:t>Klik op het pictogram als u een afbeelding wilt toevoegen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dirty="0"/>
              <a:t>Klik om de modelstijlen te bewerken</a:t>
            </a:r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2FCDE4C3-FD53-4754-8387-ED0250ADD0EA}" type="slidenum">
              <a:rPr lang="nl-NL"/>
              <a:pPr/>
              <a:t>‹nr.›</a:t>
            </a:fld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fld id="{A448838B-8E2F-4CBB-AF86-AF7B5DEE893A}" type="datetime4">
              <a:rPr lang="nl-NL" smtClean="0"/>
              <a:pPr/>
              <a:t>20 november 2018</a:t>
            </a:fld>
            <a:endParaRPr lang="nl-NL" dirty="0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355976" y="6525344"/>
            <a:ext cx="3097337" cy="205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defTabSz="608013" eaLnBrk="0" hangingPunct="0">
              <a:defRPr sz="1000">
                <a:solidFill>
                  <a:srgbClr val="FFFFFF"/>
                </a:solidFill>
                <a:latin typeface="+mn-lt"/>
                <a:cs typeface="Arial" charset="0"/>
              </a:defRPr>
            </a:lvl1pPr>
          </a:lstStyle>
          <a:p>
            <a:r>
              <a:rPr lang="nl-NL" dirty="0"/>
              <a:t>Ministerie van Infrastructuur en Milieu</a:t>
            </a:r>
          </a:p>
        </p:txBody>
      </p:sp>
    </p:spTree>
    <p:extLst>
      <p:ext uri="{BB962C8B-B14F-4D97-AF65-F5344CB8AC3E}">
        <p14:creationId xmlns:p14="http://schemas.microsoft.com/office/powerpoint/2010/main" val="345839639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294D3DCD-78F2-4C02-80EF-E6C3442401A7}" type="slidenum">
              <a:rPr lang="nl-NL"/>
              <a:pPr/>
              <a:t>‹nr.›</a:t>
            </a:fld>
            <a:endParaRPr lang="nl-NL"/>
          </a:p>
        </p:txBody>
      </p:sp>
      <p:sp>
        <p:nvSpPr>
          <p:cNvPr id="6" name="Tijdelijke aanduiding voor datum 5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fld id="{2B6E0780-654D-4B62-A6BB-603CE28FA527}" type="datetime4">
              <a:rPr lang="nl-NL" smtClean="0"/>
              <a:pPr/>
              <a:t>20 november 2018</a:t>
            </a:fld>
            <a:endParaRPr lang="nl-NL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355976" y="6525344"/>
            <a:ext cx="3097337" cy="205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defTabSz="608013" eaLnBrk="0" hangingPunct="0">
              <a:defRPr sz="1000">
                <a:solidFill>
                  <a:srgbClr val="FFFFFF"/>
                </a:solidFill>
                <a:latin typeface="+mn-lt"/>
                <a:cs typeface="Arial" charset="0"/>
              </a:defRPr>
            </a:lvl1pPr>
          </a:lstStyle>
          <a:p>
            <a:r>
              <a:rPr lang="nl-NL" dirty="0"/>
              <a:t>Ministerie van Infrastructuur en Milieu</a:t>
            </a:r>
          </a:p>
        </p:txBody>
      </p:sp>
    </p:spTree>
    <p:extLst>
      <p:ext uri="{BB962C8B-B14F-4D97-AF65-F5344CB8AC3E}">
        <p14:creationId xmlns:p14="http://schemas.microsoft.com/office/powerpoint/2010/main" val="240198601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767513" y="1341437"/>
            <a:ext cx="2100262" cy="4865687"/>
          </a:xfrm>
        </p:spPr>
        <p:txBody>
          <a:bodyPr vert="eaVert"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66725" y="1341437"/>
            <a:ext cx="6148388" cy="4865687"/>
          </a:xfrm>
        </p:spPr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0FEBBB1C-FD6D-4964-872D-637C2E61DE24}" type="slidenum">
              <a:rPr lang="nl-NL"/>
              <a:pPr/>
              <a:t>‹nr.›</a:t>
            </a:fld>
            <a:endParaRPr lang="nl-NL"/>
          </a:p>
        </p:txBody>
      </p:sp>
      <p:sp>
        <p:nvSpPr>
          <p:cNvPr id="6" name="Tijdelijke aanduiding voor datum 5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fld id="{D3824C36-7F26-413F-9F18-8694431975CF}" type="datetime4">
              <a:rPr lang="nl-NL" smtClean="0"/>
              <a:pPr/>
              <a:t>20 november 2018</a:t>
            </a:fld>
            <a:endParaRPr lang="nl-NL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355976" y="6525344"/>
            <a:ext cx="3097337" cy="205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defTabSz="608013" eaLnBrk="0" hangingPunct="0">
              <a:defRPr sz="1000">
                <a:solidFill>
                  <a:srgbClr val="FFFFFF"/>
                </a:solidFill>
                <a:latin typeface="+mn-lt"/>
                <a:cs typeface="Arial" charset="0"/>
              </a:defRPr>
            </a:lvl1pPr>
          </a:lstStyle>
          <a:p>
            <a:r>
              <a:rPr lang="nl-NL" dirty="0"/>
              <a:t>Ministerie van Infrastructuur en Milieu</a:t>
            </a:r>
          </a:p>
        </p:txBody>
      </p:sp>
    </p:spTree>
    <p:extLst>
      <p:ext uri="{BB962C8B-B14F-4D97-AF65-F5344CB8AC3E}">
        <p14:creationId xmlns:p14="http://schemas.microsoft.com/office/powerpoint/2010/main" val="256559359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 preserve="1">
  <p:cSld name="Titel, tekst en illustrat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68313" y="1341438"/>
            <a:ext cx="8401050" cy="492125"/>
          </a:xfrm>
        </p:spPr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sz="half" idx="1"/>
          </p:nvPr>
        </p:nvSpPr>
        <p:spPr>
          <a:xfrm>
            <a:off x="466725" y="2068513"/>
            <a:ext cx="4124325" cy="4138612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llustratie 3"/>
          <p:cNvSpPr>
            <a:spLocks noGrp="1"/>
          </p:cNvSpPr>
          <p:nvPr>
            <p:ph type="clipArt" sz="half" idx="2"/>
          </p:nvPr>
        </p:nvSpPr>
        <p:spPr>
          <a:xfrm>
            <a:off x="4743450" y="2068513"/>
            <a:ext cx="4124325" cy="4138612"/>
          </a:xfrm>
        </p:spPr>
        <p:txBody>
          <a:bodyPr/>
          <a:lstStyle/>
          <a:p>
            <a:r>
              <a:rPr lang="nl-NL"/>
              <a:t>Klik op het pictogram als u een illustratie wilt toevoegen</a:t>
            </a:r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1"/>
          </p:nvPr>
        </p:nvSpPr>
        <p:spPr>
          <a:xfrm>
            <a:off x="466725" y="6611938"/>
            <a:ext cx="1905000" cy="119062"/>
          </a:xfrm>
        </p:spPr>
        <p:txBody>
          <a:bodyPr/>
          <a:lstStyle>
            <a:lvl1pPr>
              <a:defRPr/>
            </a:lvl1pPr>
          </a:lstStyle>
          <a:p>
            <a:fld id="{C0E4B359-E2E3-44DC-A349-1126A74EF1B4}" type="slidenum">
              <a:rPr lang="nl-NL"/>
              <a:pPr/>
              <a:t>‹nr.›</a:t>
            </a:fld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2"/>
          </p:nvPr>
        </p:nvSpPr>
        <p:spPr>
          <a:xfrm>
            <a:off x="7264400" y="6611938"/>
            <a:ext cx="1508125" cy="119062"/>
          </a:xfrm>
        </p:spPr>
        <p:txBody>
          <a:bodyPr/>
          <a:lstStyle>
            <a:lvl1pPr>
              <a:defRPr/>
            </a:lvl1pPr>
          </a:lstStyle>
          <a:p>
            <a:fld id="{DBD31B11-F223-4A7F-98AB-1298E820D8C6}" type="datetime4">
              <a:rPr lang="nl-NL" smtClean="0"/>
              <a:pPr/>
              <a:t>20 november 2018</a:t>
            </a:fld>
            <a:endParaRPr lang="nl-NL" dirty="0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355976" y="6525344"/>
            <a:ext cx="3097337" cy="205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defTabSz="608013" eaLnBrk="0" hangingPunct="0">
              <a:defRPr sz="1000">
                <a:solidFill>
                  <a:srgbClr val="FFFFFF"/>
                </a:solidFill>
                <a:latin typeface="+mn-lt"/>
                <a:cs typeface="Arial" charset="0"/>
              </a:defRPr>
            </a:lvl1pPr>
          </a:lstStyle>
          <a:p>
            <a:r>
              <a:rPr lang="nl-NL" dirty="0"/>
              <a:t>Ministerie van Infrastructuur en Milieu</a:t>
            </a:r>
          </a:p>
        </p:txBody>
      </p:sp>
    </p:spTree>
    <p:extLst>
      <p:ext uri="{BB962C8B-B14F-4D97-AF65-F5344CB8AC3E}">
        <p14:creationId xmlns:p14="http://schemas.microsoft.com/office/powerpoint/2010/main" val="26810339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6B0DEB-447E-4830-BCB5-A091673B7FB5}" type="datetime4">
              <a:rPr lang="nl-NL" smtClean="0"/>
              <a:t>20 november 2018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1D35EC-6C09-4ED7-A9AA-69F18468BC2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040998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08D0B-257C-45DA-BB99-54E1DBAEBB2F}" type="datetime4">
              <a:rPr lang="nl-NL" smtClean="0"/>
              <a:t>20 november 2018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1D35EC-6C09-4ED7-A9AA-69F18468BC2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76249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CAD8AB-EC63-46D0-9DC7-6473C4DFD352}" type="datetime4">
              <a:rPr lang="nl-NL" smtClean="0"/>
              <a:t>20 november 2018</a:t>
            </a:fld>
            <a:endParaRPr lang="nl-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1D35EC-6C09-4ED7-A9AA-69F18468BC2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89938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CC4BDF-7D83-4B0C-AD3F-CBF23E25F720}" type="datetime4">
              <a:rPr lang="nl-NL" smtClean="0"/>
              <a:t>20 november 2018</a:t>
            </a:fld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1D35EC-6C09-4ED7-A9AA-69F18468BC2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491301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40AC60-2B59-4CAA-8077-8575BF1FCAF8}" type="datetime4">
              <a:rPr lang="nl-NL" smtClean="0"/>
              <a:t>20 november 2018</a:t>
            </a:fld>
            <a:endParaRPr lang="nl-N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1D35EC-6C09-4ED7-A9AA-69F18468BC2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136433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DDC655-ACA5-4D03-9B9B-1E0F4F6A5C23}" type="datetime4">
              <a:rPr lang="nl-NL" smtClean="0"/>
              <a:t>20 november 2018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1D35EC-6C09-4ED7-A9AA-69F18468BC2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649183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 smtClean="0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09622A-D772-4FB4-B0C8-31C6F2384527}" type="datetime4">
              <a:rPr lang="nl-NL" smtClean="0"/>
              <a:t>20 november 2018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1D35EC-6C09-4ED7-A9AA-69F18468BC2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3189524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18" Type="http://schemas.openxmlformats.org/officeDocument/2006/relationships/image" Target="../media/image4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hyperlink" Target="https://www.google.nl/url?sa=i&amp;rct=j&amp;q=&amp;esrc=s&amp;source=images&amp;cd=&amp;cad=rja&amp;uact=8&amp;ved=2ahUKEwi5vJHQofvZAhXPsaQKHTrGDS4QjRx6BAgAEAU&amp;url=https://www.bna.nl/onderzoeks-project/snelweg-en-stad1/&amp;psig=AOvVaw3fZsMHCMImYg7dLQCymq7H&amp;ust=1521647718224396" TargetMode="Externa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png"/><Relationship Id="rId20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10.xml"/><Relationship Id="rId19" Type="http://schemas.openxmlformats.org/officeDocument/2006/relationships/hyperlink" Target="http://www.mobielpoetsbedrijf.nl/referenties/logo-defensie/" TargetMode="Externa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image" Target="../media/image6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8500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nl-NL" dirty="0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404837"/>
            <a:ext cx="7886700" cy="477212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dirty="0" smtClean="0"/>
              <a:t>Tekststijl van het model bewerken</a:t>
            </a:r>
          </a:p>
          <a:p>
            <a:pPr lvl="1"/>
            <a:r>
              <a:rPr lang="nl-NL" dirty="0" smtClean="0"/>
              <a:t>Tweede niveau</a:t>
            </a:r>
          </a:p>
          <a:p>
            <a:pPr lvl="2"/>
            <a:r>
              <a:rPr lang="nl-NL" dirty="0" smtClean="0"/>
              <a:t>Derde niveau</a:t>
            </a:r>
          </a:p>
          <a:p>
            <a:pPr lvl="3"/>
            <a:r>
              <a:rPr lang="nl-NL" dirty="0" smtClean="0"/>
              <a:t>Vierde niveau</a:t>
            </a:r>
          </a:p>
          <a:p>
            <a:pPr lvl="4"/>
            <a:r>
              <a:rPr lang="nl-NL" dirty="0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0723" y="632049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>
                    <a:lumMod val="65000"/>
                    <a:lumOff val="3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fld id="{ED403C61-4A46-4587-8962-8876EF1B2114}" type="datetime4">
              <a:rPr lang="nl-NL" smtClean="0"/>
              <a:pPr/>
              <a:t>20 november 2018</a:t>
            </a:fld>
            <a:endParaRPr lang="nl-NL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 dirty="0"/>
          </a:p>
        </p:txBody>
      </p:sp>
      <p:sp>
        <p:nvSpPr>
          <p:cNvPr id="7" name="Rechthoekige driehoek 6"/>
          <p:cNvSpPr/>
          <p:nvPr userDrawn="1"/>
        </p:nvSpPr>
        <p:spPr>
          <a:xfrm flipH="1">
            <a:off x="7917694" y="3248168"/>
            <a:ext cx="1226303" cy="3609833"/>
          </a:xfrm>
          <a:prstGeom prst="rtTriangle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sz="1800"/>
          </a:p>
        </p:txBody>
      </p:sp>
      <p:sp>
        <p:nvSpPr>
          <p:cNvPr id="8" name="Rechthoekige driehoek 7"/>
          <p:cNvSpPr/>
          <p:nvPr userDrawn="1"/>
        </p:nvSpPr>
        <p:spPr>
          <a:xfrm flipH="1">
            <a:off x="7578549" y="4428699"/>
            <a:ext cx="1574262" cy="2429301"/>
          </a:xfrm>
          <a:prstGeom prst="rtTriangle">
            <a:avLst/>
          </a:prstGeom>
          <a:solidFill>
            <a:srgbClr val="57B7FF">
              <a:alpha val="2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sz="1800"/>
          </a:p>
        </p:txBody>
      </p:sp>
      <p:grpSp>
        <p:nvGrpSpPr>
          <p:cNvPr id="9" name="Groep 8"/>
          <p:cNvGrpSpPr/>
          <p:nvPr userDrawn="1"/>
        </p:nvGrpSpPr>
        <p:grpSpPr>
          <a:xfrm>
            <a:off x="2235358" y="6166703"/>
            <a:ext cx="5455461" cy="572083"/>
            <a:chOff x="615872" y="2623223"/>
            <a:chExt cx="7689723" cy="805777"/>
          </a:xfrm>
        </p:grpSpPr>
        <p:pic>
          <p:nvPicPr>
            <p:cNvPr id="10" name="Afbeelding 9"/>
            <p:cNvPicPr>
              <a:picLocks noChangeAspect="1"/>
            </p:cNvPicPr>
            <p:nvPr/>
          </p:nvPicPr>
          <p:blipFill>
            <a:blip r:embed="rId1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678201" y="2671608"/>
              <a:ext cx="1429758" cy="534840"/>
            </a:xfrm>
            <a:prstGeom prst="rect">
              <a:avLst/>
            </a:prstGeom>
          </p:spPr>
        </p:pic>
        <p:pic>
          <p:nvPicPr>
            <p:cNvPr id="11" name="Afbeelding 10"/>
            <p:cNvPicPr>
              <a:picLocks noChangeAspect="1"/>
            </p:cNvPicPr>
            <p:nvPr/>
          </p:nvPicPr>
          <p:blipFill>
            <a:blip r:embed="rId1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471594" y="2623223"/>
              <a:ext cx="611391" cy="619541"/>
            </a:xfrm>
            <a:prstGeom prst="rect">
              <a:avLst/>
            </a:prstGeom>
          </p:spPr>
        </p:pic>
        <p:pic>
          <p:nvPicPr>
            <p:cNvPr id="12" name="Afbeelding 11"/>
            <p:cNvPicPr>
              <a:picLocks noChangeAspect="1"/>
            </p:cNvPicPr>
            <p:nvPr/>
          </p:nvPicPr>
          <p:blipFill rotWithShape="1">
            <a:blip r:embed="rId1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18147"/>
            <a:stretch/>
          </p:blipFill>
          <p:spPr>
            <a:xfrm>
              <a:off x="6404267" y="2625230"/>
              <a:ext cx="1901328" cy="619541"/>
            </a:xfrm>
            <a:prstGeom prst="rect">
              <a:avLst/>
            </a:prstGeom>
          </p:spPr>
        </p:pic>
        <p:pic>
          <p:nvPicPr>
            <p:cNvPr id="13" name="Picture 2" descr="Afbeeldingsresultaat voor logo IenW">
              <a:hlinkClick r:id="rId17"/>
            </p:cNvPr>
            <p:cNvPicPr>
              <a:picLocks noChangeAspect="1" noChangeArrowheads="1"/>
            </p:cNvPicPr>
            <p:nvPr userDrawn="1"/>
          </p:nvPicPr>
          <p:blipFill>
            <a:blip r:embed="rId1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15872" y="2671608"/>
              <a:ext cx="1464097" cy="57427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4" name="Picture 4" descr="Afbeeldingsresultaat voor logo defensie">
              <a:hlinkClick r:id="rId19"/>
            </p:cNvPr>
            <p:cNvPicPr>
              <a:picLocks noChangeAspect="1" noChangeArrowheads="1"/>
            </p:cNvPicPr>
            <p:nvPr/>
          </p:nvPicPr>
          <p:blipFill>
            <a:blip r:embed="rId2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054170" y="2671608"/>
              <a:ext cx="1553984" cy="75739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5" name="Rechthoekige driehoek 14"/>
          <p:cNvSpPr/>
          <p:nvPr userDrawn="1"/>
        </p:nvSpPr>
        <p:spPr>
          <a:xfrm flipV="1">
            <a:off x="0" y="0"/>
            <a:ext cx="628650" cy="3585882"/>
          </a:xfrm>
          <a:prstGeom prst="rtTriangle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sz="1800"/>
          </a:p>
        </p:txBody>
      </p:sp>
      <p:sp>
        <p:nvSpPr>
          <p:cNvPr id="16" name="Rechthoekige driehoek 15"/>
          <p:cNvSpPr/>
          <p:nvPr userDrawn="1"/>
        </p:nvSpPr>
        <p:spPr>
          <a:xfrm flipH="1">
            <a:off x="8325650" y="2163170"/>
            <a:ext cx="818347" cy="4694830"/>
          </a:xfrm>
          <a:prstGeom prst="rtTriangle">
            <a:avLst/>
          </a:prstGeom>
          <a:solidFill>
            <a:srgbClr val="57B7FF">
              <a:alpha val="36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sz="180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24759" y="6472276"/>
            <a:ext cx="148435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accent5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fld id="{2B1D35EC-6C09-4ED7-A9AA-69F18468BC2F}" type="slidenum">
              <a:rPr lang="nl-NL" smtClean="0"/>
              <a:pPr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1425010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50" r:id="rId12"/>
  </p:sldLayoutIdLst>
  <p:hf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>
          <a:solidFill>
            <a:srgbClr val="0070C0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000" kern="120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ChangeArrowheads="1"/>
          </p:cNvSpPr>
          <p:nvPr/>
        </p:nvSpPr>
        <p:spPr bwMode="auto">
          <a:xfrm>
            <a:off x="0" y="0"/>
            <a:ext cx="9144000" cy="1011238"/>
          </a:xfrm>
          <a:prstGeom prst="rect">
            <a:avLst/>
          </a:prstGeom>
          <a:solidFill>
            <a:srgbClr val="007BC7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nl-NL"/>
          </a:p>
        </p:txBody>
      </p:sp>
      <p:sp>
        <p:nvSpPr>
          <p:cNvPr id="9219" name="Rectangle 3"/>
          <p:cNvSpPr>
            <a:spLocks noChangeArrowheads="1"/>
          </p:cNvSpPr>
          <p:nvPr/>
        </p:nvSpPr>
        <p:spPr bwMode="auto">
          <a:xfrm>
            <a:off x="0" y="6350000"/>
            <a:ext cx="9144000" cy="508000"/>
          </a:xfrm>
          <a:prstGeom prst="rect">
            <a:avLst/>
          </a:prstGeom>
          <a:solidFill>
            <a:srgbClr val="007BC7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nl-NL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title"/>
          </p:nvPr>
        </p:nvSpPr>
        <p:spPr bwMode="auto">
          <a:xfrm>
            <a:off x="466725" y="1340768"/>
            <a:ext cx="8401050" cy="49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l-NL" dirty="0"/>
              <a:t>Klik om het opmaakprofiel van de modeltitel te bewerken</a:t>
            </a:r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66725" y="2068513"/>
            <a:ext cx="8401050" cy="4138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dirty="0"/>
              <a:t>Klik om de opmaakprofielen van de modeltekst te bewerken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</a:p>
        </p:txBody>
      </p:sp>
      <p:sp>
        <p:nvSpPr>
          <p:cNvPr id="9223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66725" y="6611938"/>
            <a:ext cx="1905000" cy="119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defRPr sz="1000">
                <a:solidFill>
                  <a:srgbClr val="FFFFFF"/>
                </a:solidFill>
                <a:latin typeface="+mn-lt"/>
                <a:cs typeface="Arial" charset="0"/>
              </a:defRPr>
            </a:lvl1pPr>
          </a:lstStyle>
          <a:p>
            <a:fld id="{A7767DB5-9DBB-4547-9226-1DA966EC9086}" type="slidenum">
              <a:rPr lang="nl-NL"/>
              <a:pPr/>
              <a:t>‹nr.›</a:t>
            </a:fld>
            <a:endParaRPr lang="nl-NL"/>
          </a:p>
        </p:txBody>
      </p:sp>
      <p:sp>
        <p:nvSpPr>
          <p:cNvPr id="11" name="shpTitel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264400" y="6611938"/>
            <a:ext cx="1508125" cy="119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 defTabSz="608013" eaLnBrk="0" hangingPunct="0">
              <a:defRPr sz="1000">
                <a:solidFill>
                  <a:srgbClr val="FFFFFF"/>
                </a:solidFill>
                <a:latin typeface="+mn-lt"/>
                <a:cs typeface="Arial" charset="0"/>
              </a:defRPr>
            </a:lvl1pPr>
          </a:lstStyle>
          <a:p>
            <a:fld id="{304E76BA-3E86-4990-863F-0FA9D596FAFB}" type="datetime4">
              <a:rPr lang="nl-NL" smtClean="0"/>
              <a:pPr/>
              <a:t>20 november 2018</a:t>
            </a:fld>
            <a:endParaRPr lang="nl-NL" dirty="0"/>
          </a:p>
        </p:txBody>
      </p:sp>
      <p:pic>
        <p:nvPicPr>
          <p:cNvPr id="9225" name="Picture 9" descr="Z:\KA\Carma\DocSys\Customers\VenW Rijksbreed\Models\Presentaties\background_pictures\logo wit\RO_VW_diap.png"/>
          <p:cNvPicPr>
            <a:picLocks noChangeAspect="1" noChangeArrowheads="1"/>
          </p:cNvPicPr>
          <p:nvPr/>
        </p:nvPicPr>
        <p:blipFill>
          <a:blip r:embed="rId14" cstate="print"/>
          <a:srcRect l="46451" t="15443" r="46289" b="20656"/>
          <a:stretch>
            <a:fillRect/>
          </a:stretch>
        </p:blipFill>
        <p:spPr bwMode="auto">
          <a:xfrm>
            <a:off x="4376738" y="0"/>
            <a:ext cx="393700" cy="758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355977" y="6525344"/>
            <a:ext cx="2736304" cy="205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defTabSz="608013" eaLnBrk="0" hangingPunct="0">
              <a:defRPr sz="1000">
                <a:solidFill>
                  <a:srgbClr val="FFFFFF"/>
                </a:solidFill>
                <a:latin typeface="+mn-lt"/>
                <a:cs typeface="Arial" charset="0"/>
              </a:defRPr>
            </a:lvl1pPr>
          </a:lstStyle>
          <a:p>
            <a:r>
              <a:rPr lang="nl-NL" dirty="0"/>
              <a:t>Ministerie van Infrastructuur en Milieu</a:t>
            </a:r>
          </a:p>
        </p:txBody>
      </p:sp>
    </p:spTree>
    <p:extLst>
      <p:ext uri="{BB962C8B-B14F-4D97-AF65-F5344CB8AC3E}">
        <p14:creationId xmlns:p14="http://schemas.microsoft.com/office/powerpoint/2010/main" val="17654697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</p:sldLayoutIdLst>
  <p:hf hdr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600">
          <a:solidFill>
            <a:srgbClr val="CC003D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>
          <a:solidFill>
            <a:srgbClr val="CC003D"/>
          </a:solidFill>
          <a:latin typeface="Verdana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>
          <a:solidFill>
            <a:srgbClr val="CC003D"/>
          </a:solidFill>
          <a:latin typeface="Verdana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>
          <a:solidFill>
            <a:srgbClr val="CC003D"/>
          </a:solidFill>
          <a:latin typeface="Verdana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>
          <a:solidFill>
            <a:srgbClr val="CC003D"/>
          </a:solidFill>
          <a:latin typeface="Verdana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>
          <a:solidFill>
            <a:srgbClr val="CC003D"/>
          </a:solidFill>
          <a:latin typeface="Verdana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>
          <a:solidFill>
            <a:srgbClr val="CC003D"/>
          </a:solidFill>
          <a:latin typeface="Verdana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>
          <a:solidFill>
            <a:srgbClr val="CC003D"/>
          </a:solidFill>
          <a:latin typeface="Verdana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>
          <a:solidFill>
            <a:srgbClr val="CC003D"/>
          </a:solidFill>
          <a:latin typeface="Verdana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-501556" y="405716"/>
            <a:ext cx="10147111" cy="1441133"/>
          </a:xfrm>
        </p:spPr>
        <p:txBody>
          <a:bodyPr>
            <a:normAutofit/>
          </a:bodyPr>
          <a:lstStyle/>
          <a:p>
            <a:r>
              <a:rPr lang="nl-NL" dirty="0" smtClean="0"/>
              <a:t>Project </a:t>
            </a:r>
            <a:br>
              <a:rPr lang="nl-NL" dirty="0" smtClean="0"/>
            </a:br>
            <a:r>
              <a:rPr lang="nl-NL" dirty="0" smtClean="0"/>
              <a:t>Luchtruimherziening</a:t>
            </a:r>
            <a:endParaRPr lang="nl-NL" dirty="0"/>
          </a:p>
        </p:txBody>
      </p:sp>
      <p:sp>
        <p:nvSpPr>
          <p:cNvPr id="5" name="Ondertitel 4"/>
          <p:cNvSpPr>
            <a:spLocks noGrp="1"/>
          </p:cNvSpPr>
          <p:nvPr>
            <p:ph type="subTitle" idx="1"/>
          </p:nvPr>
        </p:nvSpPr>
        <p:spPr>
          <a:xfrm>
            <a:off x="-1" y="2033657"/>
            <a:ext cx="9144000" cy="373714"/>
          </a:xfrm>
        </p:spPr>
        <p:txBody>
          <a:bodyPr>
            <a:normAutofit/>
          </a:bodyPr>
          <a:lstStyle/>
          <a:p>
            <a:r>
              <a:rPr lang="nl-NL" dirty="0" smtClean="0"/>
              <a:t>Regioforum Omgevingsraad Schiphol</a:t>
            </a:r>
            <a:endParaRPr lang="nl-NL" dirty="0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>
          <a:xfrm>
            <a:off x="3200400" y="2407372"/>
            <a:ext cx="2743200" cy="365125"/>
          </a:xfrm>
        </p:spPr>
        <p:txBody>
          <a:bodyPr/>
          <a:lstStyle/>
          <a:p>
            <a:r>
              <a:rPr lang="nl-NL" dirty="0" smtClean="0"/>
              <a:t>23 november 2018</a:t>
            </a:r>
            <a:endParaRPr lang="nl-NL" b="1" dirty="0">
              <a:solidFill>
                <a:srgbClr val="0070C0"/>
              </a:solidFill>
            </a:endParaRPr>
          </a:p>
        </p:txBody>
      </p:sp>
      <p:pic>
        <p:nvPicPr>
          <p:cNvPr id="6" name="Afbeelding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43121" y="3001006"/>
            <a:ext cx="4457756" cy="2971837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  <p:extLst>
      <p:ext uri="{BB962C8B-B14F-4D97-AF65-F5344CB8AC3E}">
        <p14:creationId xmlns:p14="http://schemas.microsoft.com/office/powerpoint/2010/main" val="39325753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b="1" dirty="0"/>
              <a:t>8</a:t>
            </a:r>
            <a:r>
              <a:rPr lang="nl-NL" b="1" dirty="0" smtClean="0"/>
              <a:t> </a:t>
            </a:r>
            <a:r>
              <a:rPr lang="nl-NL" b="1" dirty="0" smtClean="0"/>
              <a:t>Aanpak - Internationaal</a:t>
            </a:r>
            <a:endParaRPr lang="nl-NL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err="1"/>
              <a:t>N</a:t>
            </a:r>
            <a:r>
              <a:rPr lang="en-GB" dirty="0" err="1" smtClean="0"/>
              <a:t>ieuw</a:t>
            </a:r>
            <a:r>
              <a:rPr lang="en-GB" dirty="0" smtClean="0"/>
              <a:t> </a:t>
            </a:r>
            <a:r>
              <a:rPr lang="en-GB" dirty="0" err="1" smtClean="0"/>
              <a:t>Nederlands</a:t>
            </a:r>
            <a:r>
              <a:rPr lang="en-GB" dirty="0" smtClean="0"/>
              <a:t> </a:t>
            </a:r>
            <a:r>
              <a:rPr lang="en-GB" dirty="0" err="1" smtClean="0"/>
              <a:t>ontwerp</a:t>
            </a:r>
            <a:r>
              <a:rPr lang="en-GB" dirty="0" smtClean="0"/>
              <a:t> </a:t>
            </a:r>
            <a:r>
              <a:rPr lang="en-GB" dirty="0" err="1" smtClean="0"/>
              <a:t>voor</a:t>
            </a:r>
            <a:r>
              <a:rPr lang="en-GB" dirty="0" smtClean="0"/>
              <a:t> </a:t>
            </a:r>
            <a:r>
              <a:rPr lang="en-GB" dirty="0" err="1" smtClean="0"/>
              <a:t>luchtruim</a:t>
            </a:r>
            <a:r>
              <a:rPr lang="en-GB" dirty="0" smtClean="0"/>
              <a:t> </a:t>
            </a:r>
            <a:r>
              <a:rPr lang="en-GB" dirty="0" err="1" smtClean="0"/>
              <a:t>moet</a:t>
            </a:r>
            <a:r>
              <a:rPr lang="en-GB" dirty="0" smtClean="0"/>
              <a:t> </a:t>
            </a:r>
            <a:r>
              <a:rPr lang="en-GB" dirty="0" err="1" smtClean="0"/>
              <a:t>aansluiten</a:t>
            </a:r>
            <a:r>
              <a:rPr lang="en-GB" dirty="0" smtClean="0"/>
              <a:t> op </a:t>
            </a:r>
            <a:r>
              <a:rPr lang="en-GB" dirty="0" err="1" smtClean="0"/>
              <a:t>internationale</a:t>
            </a:r>
            <a:r>
              <a:rPr lang="en-GB" dirty="0" smtClean="0"/>
              <a:t> </a:t>
            </a:r>
            <a:r>
              <a:rPr lang="en-GB" dirty="0" err="1" smtClean="0"/>
              <a:t>luchtverkeersstromen</a:t>
            </a:r>
            <a:r>
              <a:rPr lang="en-GB" dirty="0" smtClean="0"/>
              <a:t> </a:t>
            </a:r>
            <a:r>
              <a:rPr lang="en-GB" dirty="0" err="1" smtClean="0"/>
              <a:t>en</a:t>
            </a:r>
            <a:r>
              <a:rPr lang="en-GB" dirty="0" smtClean="0"/>
              <a:t> </a:t>
            </a:r>
            <a:r>
              <a:rPr lang="en-GB" dirty="0" err="1" smtClean="0"/>
              <a:t>oefengebieden</a:t>
            </a:r>
            <a:endParaRPr lang="en-GB" dirty="0"/>
          </a:p>
          <a:p>
            <a:pPr marL="457200" lvl="1" indent="0">
              <a:buNone/>
            </a:pPr>
            <a:endParaRPr lang="en-GB" sz="1800" dirty="0"/>
          </a:p>
          <a:p>
            <a:r>
              <a:rPr lang="en-GB" dirty="0" err="1" smtClean="0"/>
              <a:t>Verkenning</a:t>
            </a:r>
            <a:r>
              <a:rPr lang="en-GB" dirty="0" smtClean="0"/>
              <a:t> </a:t>
            </a:r>
            <a:r>
              <a:rPr lang="en-GB" dirty="0" err="1" smtClean="0"/>
              <a:t>opties</a:t>
            </a:r>
            <a:r>
              <a:rPr lang="en-GB" dirty="0" smtClean="0"/>
              <a:t> </a:t>
            </a:r>
            <a:r>
              <a:rPr lang="en-GB" dirty="0" err="1" smtClean="0"/>
              <a:t>voor</a:t>
            </a:r>
            <a:r>
              <a:rPr lang="en-GB" dirty="0" smtClean="0"/>
              <a:t> </a:t>
            </a:r>
            <a:r>
              <a:rPr lang="en-GB" dirty="0" err="1" smtClean="0"/>
              <a:t>capaciteitsvergroting</a:t>
            </a:r>
            <a:r>
              <a:rPr lang="en-GB" dirty="0" smtClean="0"/>
              <a:t> met </a:t>
            </a:r>
            <a:r>
              <a:rPr lang="en-GB" dirty="0" err="1" smtClean="0"/>
              <a:t>buurlanden</a:t>
            </a:r>
            <a:r>
              <a:rPr lang="en-GB" dirty="0" smtClean="0"/>
              <a:t>:</a:t>
            </a:r>
          </a:p>
          <a:p>
            <a:pPr lvl="1"/>
            <a:r>
              <a:rPr lang="en-GB" dirty="0" err="1" smtClean="0"/>
              <a:t>Gezamenlijk</a:t>
            </a:r>
            <a:r>
              <a:rPr lang="en-GB" dirty="0" smtClean="0"/>
              <a:t> </a:t>
            </a:r>
            <a:r>
              <a:rPr lang="en-GB" dirty="0" err="1" smtClean="0"/>
              <a:t>grensoverschrijdend</a:t>
            </a:r>
            <a:r>
              <a:rPr lang="en-GB" dirty="0" smtClean="0"/>
              <a:t> </a:t>
            </a:r>
            <a:r>
              <a:rPr lang="en-GB" dirty="0" err="1" smtClean="0"/>
              <a:t>militair</a:t>
            </a:r>
            <a:r>
              <a:rPr lang="en-GB" dirty="0" smtClean="0"/>
              <a:t> </a:t>
            </a:r>
            <a:r>
              <a:rPr lang="en-GB" dirty="0" err="1" smtClean="0"/>
              <a:t>oefengebied</a:t>
            </a:r>
            <a:endParaRPr lang="en-GB" dirty="0" smtClean="0"/>
          </a:p>
          <a:p>
            <a:pPr lvl="1"/>
            <a:r>
              <a:rPr lang="en-GB" dirty="0" err="1" smtClean="0"/>
              <a:t>Uitwisseling</a:t>
            </a:r>
            <a:r>
              <a:rPr lang="en-GB" dirty="0" smtClean="0"/>
              <a:t> met </a:t>
            </a:r>
            <a:r>
              <a:rPr lang="en-GB" dirty="0" err="1" smtClean="0"/>
              <a:t>Belgi</a:t>
            </a:r>
            <a:r>
              <a:rPr lang="en-GB" dirty="0" err="1"/>
              <a:t>ë</a:t>
            </a:r>
            <a:r>
              <a:rPr lang="en-GB" dirty="0" smtClean="0"/>
              <a:t> </a:t>
            </a:r>
            <a:r>
              <a:rPr lang="en-GB" dirty="0" err="1" smtClean="0"/>
              <a:t>en</a:t>
            </a:r>
            <a:r>
              <a:rPr lang="en-GB" dirty="0" smtClean="0"/>
              <a:t> </a:t>
            </a:r>
            <a:r>
              <a:rPr lang="en-GB" dirty="0" err="1" smtClean="0"/>
              <a:t>Duitsland</a:t>
            </a:r>
            <a:r>
              <a:rPr lang="en-GB" dirty="0" smtClean="0"/>
              <a:t> </a:t>
            </a:r>
            <a:r>
              <a:rPr lang="en-GB" dirty="0" err="1" smtClean="0"/>
              <a:t>voor</a:t>
            </a:r>
            <a:r>
              <a:rPr lang="en-GB" dirty="0" smtClean="0"/>
              <a:t> </a:t>
            </a:r>
            <a:r>
              <a:rPr lang="en-GB" dirty="0" err="1" smtClean="0"/>
              <a:t>civiele</a:t>
            </a:r>
            <a:r>
              <a:rPr lang="en-GB" dirty="0" smtClean="0"/>
              <a:t> </a:t>
            </a:r>
            <a:r>
              <a:rPr lang="en-GB" dirty="0" err="1" smtClean="0"/>
              <a:t>en</a:t>
            </a:r>
            <a:r>
              <a:rPr lang="en-GB" dirty="0" smtClean="0"/>
              <a:t> </a:t>
            </a:r>
            <a:r>
              <a:rPr lang="en-GB" dirty="0" err="1" smtClean="0"/>
              <a:t>militaire</a:t>
            </a:r>
            <a:r>
              <a:rPr lang="en-GB" dirty="0" smtClean="0"/>
              <a:t> </a:t>
            </a:r>
            <a:r>
              <a:rPr lang="en-GB" dirty="0" err="1" smtClean="0"/>
              <a:t>behoeftestelling</a:t>
            </a:r>
            <a:endParaRPr lang="en-GB" dirty="0" smtClean="0"/>
          </a:p>
          <a:p>
            <a:pPr lvl="1"/>
            <a:r>
              <a:rPr lang="en-GB" dirty="0" err="1" smtClean="0"/>
              <a:t>Uitwisseling</a:t>
            </a:r>
            <a:r>
              <a:rPr lang="en-GB" dirty="0" smtClean="0"/>
              <a:t> met het </a:t>
            </a:r>
            <a:r>
              <a:rPr lang="en-GB" dirty="0" err="1" smtClean="0"/>
              <a:t>Verenigd</a:t>
            </a:r>
            <a:r>
              <a:rPr lang="en-GB" dirty="0" smtClean="0"/>
              <a:t> </a:t>
            </a:r>
            <a:r>
              <a:rPr lang="en-GB" dirty="0" err="1" smtClean="0"/>
              <a:t>Koninkrijk</a:t>
            </a:r>
            <a:r>
              <a:rPr lang="en-GB" dirty="0" smtClean="0"/>
              <a:t> over </a:t>
            </a:r>
            <a:r>
              <a:rPr lang="en-GB" dirty="0" err="1" smtClean="0"/>
              <a:t>wederzijdse</a:t>
            </a:r>
            <a:r>
              <a:rPr lang="en-GB" dirty="0" smtClean="0"/>
              <a:t> </a:t>
            </a:r>
            <a:r>
              <a:rPr lang="en-GB" dirty="0" err="1" smtClean="0"/>
              <a:t>herzieningsplannen</a:t>
            </a:r>
            <a:r>
              <a:rPr lang="en-GB" dirty="0" smtClean="0"/>
              <a:t> </a:t>
            </a:r>
            <a:r>
              <a:rPr lang="en-GB" dirty="0" err="1" smtClean="0"/>
              <a:t>en</a:t>
            </a:r>
            <a:r>
              <a:rPr lang="en-GB" dirty="0" smtClean="0"/>
              <a:t> best practices </a:t>
            </a:r>
            <a:endParaRPr lang="en-GB" dirty="0"/>
          </a:p>
          <a:p>
            <a:pPr lvl="1"/>
            <a:r>
              <a:rPr lang="en-GB" dirty="0" err="1" smtClean="0"/>
              <a:t>Bilateraal</a:t>
            </a:r>
            <a:r>
              <a:rPr lang="en-GB" dirty="0" smtClean="0"/>
              <a:t> </a:t>
            </a:r>
            <a:r>
              <a:rPr lang="en-GB" dirty="0" err="1" smtClean="0"/>
              <a:t>gesprek</a:t>
            </a:r>
            <a:r>
              <a:rPr lang="en-GB" dirty="0" smtClean="0"/>
              <a:t> met </a:t>
            </a:r>
            <a:r>
              <a:rPr lang="en-GB" dirty="0" err="1" smtClean="0"/>
              <a:t>Denemarken</a:t>
            </a:r>
            <a:r>
              <a:rPr lang="en-GB" dirty="0" smtClean="0"/>
              <a:t> is </a:t>
            </a:r>
            <a:r>
              <a:rPr lang="en-GB" dirty="0" err="1" smtClean="0"/>
              <a:t>gestart</a:t>
            </a:r>
            <a:endParaRPr lang="en-GB" dirty="0"/>
          </a:p>
          <a:p>
            <a:pPr marL="0" indent="0">
              <a:buNone/>
            </a:pPr>
            <a:endParaRPr lang="en-GB" dirty="0"/>
          </a:p>
          <a:p>
            <a:r>
              <a:rPr lang="en-GB" dirty="0" err="1" smtClean="0"/>
              <a:t>Contacten</a:t>
            </a:r>
            <a:r>
              <a:rPr lang="en-GB" dirty="0" smtClean="0"/>
              <a:t> met </a:t>
            </a:r>
            <a:r>
              <a:rPr lang="en-GB" dirty="0" err="1" smtClean="0"/>
              <a:t>Eurocontrol</a:t>
            </a:r>
            <a:r>
              <a:rPr lang="en-GB" dirty="0" smtClean="0"/>
              <a:t>, </a:t>
            </a:r>
            <a:r>
              <a:rPr lang="en-GB" dirty="0" err="1" smtClean="0"/>
              <a:t>o.a</a:t>
            </a:r>
            <a:r>
              <a:rPr lang="en-GB" dirty="0" smtClean="0"/>
              <a:t>. </a:t>
            </a:r>
            <a:r>
              <a:rPr lang="en-GB" dirty="0" err="1" smtClean="0"/>
              <a:t>afstemming</a:t>
            </a:r>
            <a:r>
              <a:rPr lang="en-GB" dirty="0" smtClean="0"/>
              <a:t> met </a:t>
            </a:r>
            <a:r>
              <a:rPr lang="en-GB" dirty="0" err="1" smtClean="0"/>
              <a:t>Europese</a:t>
            </a:r>
            <a:r>
              <a:rPr lang="en-GB" dirty="0" smtClean="0"/>
              <a:t> </a:t>
            </a:r>
            <a:r>
              <a:rPr lang="en-GB" dirty="0" err="1" smtClean="0"/>
              <a:t>visie</a:t>
            </a:r>
            <a:r>
              <a:rPr lang="en-GB" dirty="0" smtClean="0"/>
              <a:t> op </a:t>
            </a:r>
            <a:r>
              <a:rPr lang="en-GB" dirty="0" err="1" smtClean="0"/>
              <a:t>luchtruim</a:t>
            </a:r>
            <a:r>
              <a:rPr lang="en-GB" dirty="0" smtClean="0"/>
              <a:t> (</a:t>
            </a:r>
            <a:r>
              <a:rPr lang="en-GB" dirty="0" err="1" smtClean="0"/>
              <a:t>architectuurstudie</a:t>
            </a:r>
            <a:r>
              <a:rPr lang="en-GB" dirty="0" smtClean="0"/>
              <a:t>) </a:t>
            </a:r>
            <a:endParaRPr lang="en-GB" dirty="0"/>
          </a:p>
          <a:p>
            <a:pPr lvl="1"/>
            <a:endParaRPr lang="nl-NL" sz="2000" dirty="0"/>
          </a:p>
          <a:p>
            <a:pPr marL="0" indent="0">
              <a:spcBef>
                <a:spcPts val="600"/>
              </a:spcBef>
              <a:buNone/>
            </a:pPr>
            <a:endParaRPr lang="nl-NL" dirty="0" smtClean="0"/>
          </a:p>
          <a:p>
            <a:pPr marL="0" indent="0">
              <a:buNone/>
            </a:pPr>
            <a:endParaRPr lang="nl-NL" sz="2000" dirty="0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39C07A-F8C3-4691-B546-917A56314DC6}" type="datetime4">
              <a:rPr lang="nl-NL" smtClean="0"/>
              <a:pPr/>
              <a:t>20 november 2018</a:t>
            </a:fld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1D35EC-6C09-4ED7-A9AA-69F18468BC2F}" type="slidenum">
              <a:rPr lang="nl-NL" smtClean="0"/>
              <a:pPr/>
              <a:t>10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8953729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b="1" dirty="0"/>
              <a:t>9</a:t>
            </a:r>
            <a:r>
              <a:rPr lang="nl-NL" b="1" dirty="0" smtClean="0"/>
              <a:t> </a:t>
            </a:r>
            <a:r>
              <a:rPr lang="nl-NL" b="1" dirty="0" smtClean="0"/>
              <a:t>Participatie</a:t>
            </a:r>
            <a:endParaRPr lang="nl-NL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628649" y="1404837"/>
            <a:ext cx="8236677" cy="477212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nl-NL" sz="1600" b="1" dirty="0" smtClean="0"/>
              <a:t>Maatschappelijke participatie</a:t>
            </a:r>
          </a:p>
          <a:p>
            <a:r>
              <a:rPr lang="nl-NL" sz="1600" dirty="0" smtClean="0"/>
              <a:t>Nationaal: met landelijke stakeholders (i.c.m. Luchtvaartnota)</a:t>
            </a:r>
          </a:p>
          <a:p>
            <a:r>
              <a:rPr lang="nl-NL" sz="1600" dirty="0" smtClean="0"/>
              <a:t>Luchtvaartgesprekken in het land: negen</a:t>
            </a:r>
            <a:r>
              <a:rPr lang="nl-NL" sz="1600" dirty="0"/>
              <a:t> </a:t>
            </a:r>
            <a:r>
              <a:rPr lang="nl-NL" sz="1600" dirty="0" smtClean="0"/>
              <a:t>gesprekken verspreid over de </a:t>
            </a:r>
            <a:r>
              <a:rPr lang="nl-NL" sz="1600" dirty="0" smtClean="0"/>
              <a:t>provincies plus de </a:t>
            </a:r>
            <a:r>
              <a:rPr lang="nl-NL" sz="1600" dirty="0" err="1" smtClean="0"/>
              <a:t>Luchtvaartdag</a:t>
            </a:r>
            <a:r>
              <a:rPr lang="nl-NL" sz="1600" dirty="0" smtClean="0"/>
              <a:t> i.s.m. ORS op zaterdag 8 december</a:t>
            </a:r>
            <a:endParaRPr lang="nl-NL" sz="1600" dirty="0" smtClean="0"/>
          </a:p>
          <a:p>
            <a:r>
              <a:rPr lang="nl-NL" sz="1600" dirty="0" smtClean="0"/>
              <a:t>Is gestart, krijgt in 2019 vervolg in overleg met kerngroepen provincies (</a:t>
            </a:r>
            <a:r>
              <a:rPr lang="nl-NL" sz="1600" dirty="0" err="1" smtClean="0"/>
              <a:t>cf</a:t>
            </a:r>
            <a:r>
              <a:rPr lang="nl-NL" sz="1600" dirty="0" smtClean="0"/>
              <a:t> motie Tweede Kamer)</a:t>
            </a:r>
          </a:p>
          <a:p>
            <a:pPr marL="0" indent="0">
              <a:buNone/>
            </a:pPr>
            <a:r>
              <a:rPr lang="nl-NL" sz="1600" b="1" dirty="0" smtClean="0"/>
              <a:t>Bestuurlijke participatie</a:t>
            </a:r>
          </a:p>
          <a:p>
            <a:r>
              <a:rPr lang="nl-NL" sz="1600" dirty="0" smtClean="0"/>
              <a:t>Informeren en betrekken </a:t>
            </a:r>
            <a:r>
              <a:rPr lang="nl-NL" sz="1600" dirty="0" err="1" smtClean="0"/>
              <a:t>CRO’s</a:t>
            </a:r>
            <a:r>
              <a:rPr lang="nl-NL" sz="1600" dirty="0" smtClean="0"/>
              <a:t> en </a:t>
            </a:r>
            <a:r>
              <a:rPr lang="nl-NL" sz="1600" dirty="0" err="1" smtClean="0"/>
              <a:t>COVM’s</a:t>
            </a:r>
            <a:r>
              <a:rPr lang="nl-NL" sz="1600" dirty="0" smtClean="0"/>
              <a:t> vliegvelden</a:t>
            </a:r>
          </a:p>
          <a:p>
            <a:r>
              <a:rPr lang="nl-NL" sz="1600" dirty="0"/>
              <a:t>B</a:t>
            </a:r>
            <a:r>
              <a:rPr lang="nl-NL" sz="1600" dirty="0" smtClean="0"/>
              <a:t>estuurlijk overleg </a:t>
            </a:r>
            <a:r>
              <a:rPr lang="nl-NL" sz="1600" dirty="0" smtClean="0"/>
              <a:t>met decentrale overheden</a:t>
            </a:r>
            <a:endParaRPr lang="nl-NL" sz="1600" dirty="0" smtClean="0"/>
          </a:p>
          <a:p>
            <a:pPr marL="0" indent="0">
              <a:buNone/>
            </a:pPr>
            <a:r>
              <a:rPr lang="nl-NL" sz="1600" b="1" dirty="0" smtClean="0"/>
              <a:t>Sectorparticipatie</a:t>
            </a:r>
            <a:r>
              <a:rPr lang="nl-NL" sz="1600" dirty="0" smtClean="0"/>
              <a:t> </a:t>
            </a:r>
          </a:p>
          <a:p>
            <a:r>
              <a:rPr lang="nl-NL" sz="1600" dirty="0" smtClean="0"/>
              <a:t>Airlines </a:t>
            </a:r>
            <a:endParaRPr lang="nl-NL" sz="1600" dirty="0"/>
          </a:p>
          <a:p>
            <a:r>
              <a:rPr lang="nl-NL" sz="1600" dirty="0" smtClean="0"/>
              <a:t>Luchthavens</a:t>
            </a:r>
          </a:p>
          <a:p>
            <a:r>
              <a:rPr lang="nl-NL" sz="1600" dirty="0" smtClean="0"/>
              <a:t>Luchtmacht</a:t>
            </a:r>
          </a:p>
          <a:p>
            <a:r>
              <a:rPr lang="nl-NL" sz="1600" dirty="0" smtClean="0"/>
              <a:t>General </a:t>
            </a:r>
            <a:r>
              <a:rPr lang="nl-NL" sz="1600" dirty="0" err="1" smtClean="0"/>
              <a:t>Aviation</a:t>
            </a:r>
            <a:r>
              <a:rPr lang="nl-NL" sz="1600" dirty="0" smtClean="0"/>
              <a:t> (inclusief drones)</a:t>
            </a:r>
          </a:p>
          <a:p>
            <a:pPr marL="0" indent="0">
              <a:buNone/>
            </a:pPr>
            <a:endParaRPr lang="nl-NL" sz="1200" dirty="0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B1D35EC-6C09-4ED7-A9AA-69F18468BC2F}" type="slidenum">
              <a:rPr kumimoji="0" lang="nl-NL" sz="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nl-NL" sz="8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6" name="Tijdelijke aanduiding voor datum 3"/>
          <p:cNvSpPr>
            <a:spLocks noGrp="1"/>
          </p:cNvSpPr>
          <p:nvPr>
            <p:ph type="dt" sz="half" idx="10"/>
          </p:nvPr>
        </p:nvSpPr>
        <p:spPr>
          <a:xfrm>
            <a:off x="610723" y="6313117"/>
            <a:ext cx="2057400" cy="365125"/>
          </a:xfrm>
        </p:spPr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439C07A-F8C3-4691-B546-917A56314DC6}" type="datetime4">
              <a:rPr kumimoji="0" lang="nl-NL" sz="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 november 2018</a:t>
            </a:fld>
            <a:endParaRPr kumimoji="0" lang="nl-NL" sz="8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419203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b="1" dirty="0" smtClean="0"/>
              <a:t>10 </a:t>
            </a:r>
            <a:r>
              <a:rPr lang="nl-NL" b="1" dirty="0" smtClean="0"/>
              <a:t>Innovatie en kennis</a:t>
            </a:r>
            <a:endParaRPr lang="nl-NL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l-NL" dirty="0" smtClean="0"/>
              <a:t>Herzien luchtruim moet toekomstbestendig zijn (adaptief), rekening houdend met nieuwe (technologische) ontwikkelingen. </a:t>
            </a:r>
          </a:p>
          <a:p>
            <a:endParaRPr lang="nl-NL" dirty="0"/>
          </a:p>
          <a:p>
            <a:r>
              <a:rPr lang="nl-NL" dirty="0" smtClean="0"/>
              <a:t>Het project heeft een nationale kennis- en innovatiegroep ingesteld met expertise uit diverse sectoren om zowel mee- en </a:t>
            </a:r>
            <a:r>
              <a:rPr lang="nl-NL" dirty="0" err="1" smtClean="0"/>
              <a:t>dwarsdenken</a:t>
            </a:r>
            <a:r>
              <a:rPr lang="nl-NL" dirty="0" smtClean="0"/>
              <a:t> te stimuleren</a:t>
            </a:r>
            <a:r>
              <a:rPr lang="nl-NL" dirty="0" smtClean="0"/>
              <a:t>. Met o.a. NLR, TUD, TNO, RIVM.</a:t>
            </a:r>
            <a:endParaRPr lang="nl-NL" dirty="0" smtClean="0"/>
          </a:p>
          <a:p>
            <a:endParaRPr lang="nl-NL" dirty="0"/>
          </a:p>
          <a:p>
            <a:r>
              <a:rPr lang="nl-NL" dirty="0" smtClean="0"/>
              <a:t>Er is een internationale </a:t>
            </a:r>
            <a:r>
              <a:rPr lang="nl-NL" dirty="0" err="1" smtClean="0"/>
              <a:t>resonance</a:t>
            </a:r>
            <a:r>
              <a:rPr lang="nl-NL" dirty="0" smtClean="0"/>
              <a:t> </a:t>
            </a:r>
            <a:r>
              <a:rPr lang="nl-NL" dirty="0" err="1" smtClean="0"/>
              <a:t>group</a:t>
            </a:r>
            <a:r>
              <a:rPr lang="nl-NL" dirty="0" smtClean="0"/>
              <a:t> gevormd met </a:t>
            </a:r>
            <a:r>
              <a:rPr lang="nl-NL" dirty="0" err="1" smtClean="0"/>
              <a:t>onafhankeljke</a:t>
            </a:r>
            <a:r>
              <a:rPr lang="nl-NL" dirty="0" smtClean="0"/>
              <a:t> high-level deelnemers om kennis en expertise uit het buitenland in te brengen</a:t>
            </a:r>
            <a:r>
              <a:rPr lang="nl-NL" dirty="0" smtClean="0"/>
              <a:t>. Met o.a. oud DG Eurocontrol.</a:t>
            </a:r>
            <a:endParaRPr lang="nl-NL" dirty="0" smtClean="0"/>
          </a:p>
          <a:p>
            <a:endParaRPr lang="nl-NL" dirty="0"/>
          </a:p>
          <a:p>
            <a:r>
              <a:rPr lang="nl-NL" dirty="0" smtClean="0"/>
              <a:t>Internationale expert- en adviesbureaus worden actief betrokken.</a:t>
            </a:r>
          </a:p>
          <a:p>
            <a:endParaRPr lang="nl-NL" dirty="0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39C07A-F8C3-4691-B546-917A56314DC6}" type="datetime4">
              <a:rPr lang="nl-NL" smtClean="0"/>
              <a:pPr/>
              <a:t>20 november 2018</a:t>
            </a:fld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1D35EC-6C09-4ED7-A9AA-69F18468BC2F}" type="slidenum">
              <a:rPr lang="nl-NL" smtClean="0"/>
              <a:pPr/>
              <a:t>12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5569101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28649" y="365126"/>
            <a:ext cx="8193481" cy="850063"/>
          </a:xfrm>
        </p:spPr>
        <p:txBody>
          <a:bodyPr/>
          <a:lstStyle/>
          <a:p>
            <a:r>
              <a:rPr lang="nl-NL" b="1" dirty="0" smtClean="0"/>
              <a:t>Opbouw presentatie I&amp;W/Project</a:t>
            </a:r>
            <a:endParaRPr lang="nl-NL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indent="-342900">
              <a:buAutoNum type="arabicPeriod"/>
            </a:pPr>
            <a:r>
              <a:rPr lang="nl-NL" dirty="0" smtClean="0"/>
              <a:t>Het Nederlandse luchtruim</a:t>
            </a:r>
          </a:p>
          <a:p>
            <a:pPr marL="342900" indent="-342900">
              <a:buAutoNum type="arabicPeriod"/>
            </a:pPr>
            <a:r>
              <a:rPr lang="nl-NL" dirty="0" smtClean="0"/>
              <a:t>Uitgangspunten</a:t>
            </a:r>
          </a:p>
          <a:p>
            <a:pPr marL="342900" indent="-342900">
              <a:buAutoNum type="arabicPeriod"/>
            </a:pPr>
            <a:r>
              <a:rPr lang="nl-NL" dirty="0" smtClean="0"/>
              <a:t>Doelen en opgave van het project</a:t>
            </a:r>
          </a:p>
          <a:p>
            <a:pPr marL="342900" indent="-342900">
              <a:buAutoNum type="arabicPeriod"/>
            </a:pPr>
            <a:r>
              <a:rPr lang="nl-NL" dirty="0" smtClean="0"/>
              <a:t>Afbakening</a:t>
            </a:r>
          </a:p>
          <a:p>
            <a:pPr marL="342900" indent="-342900">
              <a:buAutoNum type="arabicPeriod"/>
            </a:pPr>
            <a:r>
              <a:rPr lang="nl-NL" dirty="0" err="1"/>
              <a:t>R</a:t>
            </a:r>
            <a:r>
              <a:rPr lang="nl-NL" dirty="0" err="1" smtClean="0"/>
              <a:t>equirements</a:t>
            </a:r>
            <a:endParaRPr lang="nl-NL" dirty="0" smtClean="0"/>
          </a:p>
          <a:p>
            <a:pPr marL="342900" indent="-342900">
              <a:buAutoNum type="arabicPeriod"/>
            </a:pPr>
            <a:r>
              <a:rPr lang="nl-NL" dirty="0" smtClean="0"/>
              <a:t>Fasering en planning</a:t>
            </a:r>
          </a:p>
          <a:p>
            <a:pPr marL="342900" indent="-342900">
              <a:buAutoNum type="arabicPeriod"/>
            </a:pPr>
            <a:r>
              <a:rPr lang="nl-NL" dirty="0" smtClean="0"/>
              <a:t>Aanpak inhoudelijk, verbeteringen</a:t>
            </a:r>
          </a:p>
          <a:p>
            <a:pPr marL="342900" indent="-342900">
              <a:buAutoNum type="arabicPeriod"/>
            </a:pPr>
            <a:r>
              <a:rPr lang="nl-NL" dirty="0" smtClean="0"/>
              <a:t>Aanpak – Internationaal</a:t>
            </a:r>
          </a:p>
          <a:p>
            <a:pPr marL="342900" indent="-342900">
              <a:buAutoNum type="arabicPeriod"/>
            </a:pPr>
            <a:r>
              <a:rPr lang="nl-NL" dirty="0" smtClean="0"/>
              <a:t>Participatie</a:t>
            </a:r>
            <a:endParaRPr lang="nl-NL" dirty="0"/>
          </a:p>
          <a:p>
            <a:pPr marL="342900" indent="-342900">
              <a:buAutoNum type="arabicPeriod"/>
            </a:pPr>
            <a:r>
              <a:rPr lang="nl-NL" dirty="0" smtClean="0"/>
              <a:t>Innovatie en kennis</a:t>
            </a:r>
          </a:p>
          <a:p>
            <a:pPr marL="0" lvl="1" indent="0">
              <a:lnSpc>
                <a:spcPct val="100000"/>
              </a:lnSpc>
              <a:spcBef>
                <a:spcPts val="1000"/>
              </a:spcBef>
              <a:buNone/>
            </a:pPr>
            <a:endParaRPr lang="nl-NL" sz="1800" dirty="0" smtClean="0"/>
          </a:p>
          <a:p>
            <a:pPr marL="0" indent="0">
              <a:lnSpc>
                <a:spcPct val="100000"/>
              </a:lnSpc>
              <a:buNone/>
            </a:pPr>
            <a:endParaRPr lang="nl-NL" dirty="0" smtClean="0"/>
          </a:p>
          <a:p>
            <a:endParaRPr lang="nl-NL" dirty="0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1D35EC-6C09-4ED7-A9AA-69F18468BC2F}" type="slidenum">
              <a:rPr lang="nl-NL" smtClean="0"/>
              <a:pPr/>
              <a:t>2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7107127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40AC60-2B59-4CAA-8077-8575BF1FCAF8}" type="datetime4">
              <a:rPr lang="nl-NL" smtClean="0"/>
              <a:t>20 november 2018</a:t>
            </a:fld>
            <a:endParaRPr lang="nl-NL"/>
          </a:p>
        </p:txBody>
      </p:sp>
      <p:sp>
        <p:nvSpPr>
          <p:cNvPr id="3" name="Tijdelijke aanduiding voor dianumm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1D35EC-6C09-4ED7-A9AA-69F18468BC2F}" type="slidenum">
              <a:rPr lang="nl-NL" smtClean="0"/>
              <a:t>3</a:t>
            </a:fld>
            <a:endParaRPr lang="nl-NL"/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3905" y="1168580"/>
            <a:ext cx="3036256" cy="4835056"/>
          </a:xfrm>
          <a:prstGeom prst="rect">
            <a:avLst/>
          </a:prstGeom>
        </p:spPr>
      </p:pic>
      <p:sp>
        <p:nvSpPr>
          <p:cNvPr id="5" name="Tekstvak 4"/>
          <p:cNvSpPr txBox="1"/>
          <p:nvPr/>
        </p:nvSpPr>
        <p:spPr>
          <a:xfrm>
            <a:off x="4159135" y="1027103"/>
            <a:ext cx="4161417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sz="16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.....is geen uitkomst van een ontwerpproces maar is in de 20</a:t>
            </a:r>
            <a:r>
              <a:rPr lang="nl-NL" sz="1600" baseline="300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</a:t>
            </a:r>
            <a:r>
              <a:rPr lang="nl-NL" sz="16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eeuw organisch gegroeid.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nl-NL" sz="16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sz="16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.....kent een eigen, complexe structuur waarin alle gebruikers eigen ruimte toegedeeld hebben gekregen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nl-NL" sz="16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sz="16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.....is steeds intensiever benut en loopt nu aan tegen de grenzen van wat kan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nl-NL" sz="16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sz="16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.....kan alleen in zijn internationale context goed worden begrepen en beheerd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nl-NL" sz="16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sz="16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.....wordt gemanaged door drie verkeersleidingorganisaties: LVNL, CLSK en MUAC</a:t>
            </a:r>
          </a:p>
        </p:txBody>
      </p:sp>
      <p:sp>
        <p:nvSpPr>
          <p:cNvPr id="6" name="Titel 1"/>
          <p:cNvSpPr txBox="1">
            <a:spLocks/>
          </p:cNvSpPr>
          <p:nvPr/>
        </p:nvSpPr>
        <p:spPr>
          <a:xfrm>
            <a:off x="628649" y="365126"/>
            <a:ext cx="8143875" cy="850063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kern="1200">
                <a:solidFill>
                  <a:srgbClr val="0070C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nl-NL" b="1" dirty="0" smtClean="0"/>
              <a:t>1 Het Nederlandse luchtruim</a:t>
            </a:r>
            <a:endParaRPr lang="nl-NL" b="1" dirty="0"/>
          </a:p>
        </p:txBody>
      </p:sp>
    </p:spTree>
    <p:extLst>
      <p:ext uri="{BB962C8B-B14F-4D97-AF65-F5344CB8AC3E}">
        <p14:creationId xmlns:p14="http://schemas.microsoft.com/office/powerpoint/2010/main" val="28046149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8706938" cy="850063"/>
          </a:xfrm>
        </p:spPr>
        <p:txBody>
          <a:bodyPr/>
          <a:lstStyle/>
          <a:p>
            <a:r>
              <a:rPr lang="nl-NL" b="1" dirty="0" smtClean="0"/>
              <a:t>2 Uitgangspunten</a:t>
            </a:r>
            <a:endParaRPr lang="nl-NL" b="1" dirty="0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39C07A-F8C3-4691-B546-917A56314DC6}" type="datetime4">
              <a:rPr lang="nl-NL" smtClean="0"/>
              <a:pPr/>
              <a:t>20 november 2018</a:t>
            </a:fld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1D35EC-6C09-4ED7-A9AA-69F18468BC2F}" type="slidenum">
              <a:rPr lang="nl-NL" smtClean="0"/>
              <a:pPr/>
              <a:t>4</a:t>
            </a:fld>
            <a:endParaRPr lang="nl-NL" dirty="0"/>
          </a:p>
        </p:txBody>
      </p:sp>
      <p:sp>
        <p:nvSpPr>
          <p:cNvPr id="8" name="Tijdelijke aanduiding voor inhoud 7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ü"/>
            </a:pPr>
            <a:r>
              <a:rPr lang="nl-NL" sz="2400" dirty="0" smtClean="0"/>
              <a:t>De luchtruimgebruiker staat centraal</a:t>
            </a:r>
            <a:endParaRPr lang="nl-NL" sz="2400" dirty="0"/>
          </a:p>
          <a:p>
            <a:pPr>
              <a:buFont typeface="Wingdings" panose="05000000000000000000" pitchFamily="2" charset="2"/>
              <a:buChar char="ü"/>
            </a:pPr>
            <a:r>
              <a:rPr lang="nl-NL" sz="2400" dirty="0" smtClean="0"/>
              <a:t>Veilig, efficiënt, kosteneffectief en milieuvriendelijk gebruik van het luchtruim</a:t>
            </a:r>
            <a:endParaRPr lang="nl-NL" sz="2400" dirty="0"/>
          </a:p>
          <a:p>
            <a:pPr>
              <a:buFont typeface="Wingdings" panose="05000000000000000000" pitchFamily="2" charset="2"/>
              <a:buChar char="ü"/>
            </a:pPr>
            <a:r>
              <a:rPr lang="nl-NL" sz="2400" dirty="0" smtClean="0"/>
              <a:t>Met respect voor afspraken met de omgeving</a:t>
            </a:r>
            <a:endParaRPr lang="nl-NL" sz="2400" dirty="0"/>
          </a:p>
          <a:p>
            <a:pPr>
              <a:buFont typeface="Wingdings" panose="05000000000000000000" pitchFamily="2" charset="2"/>
              <a:buChar char="ü"/>
            </a:pPr>
            <a:r>
              <a:rPr lang="nl-NL" sz="2400" dirty="0" smtClean="0"/>
              <a:t>Eenvoudig</a:t>
            </a:r>
            <a:endParaRPr lang="nl-NL" sz="2400" dirty="0"/>
          </a:p>
          <a:p>
            <a:pPr>
              <a:buFont typeface="Wingdings" panose="05000000000000000000" pitchFamily="2" charset="2"/>
              <a:buChar char="ü"/>
            </a:pPr>
            <a:r>
              <a:rPr lang="nl-NL" sz="2400" dirty="0" smtClean="0"/>
              <a:t>Integraal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nl-NL" sz="2400" dirty="0" smtClean="0"/>
              <a:t>Prioritering waar nodig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nl-NL" sz="2400" dirty="0" smtClean="0"/>
              <a:t>Samen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nl-NL" sz="2400" dirty="0" smtClean="0"/>
              <a:t>In lijn met Europese en internationale afspraken</a:t>
            </a:r>
          </a:p>
          <a:p>
            <a:endParaRPr lang="nl-NL" sz="2400" dirty="0"/>
          </a:p>
          <a:p>
            <a:pPr marL="0" indent="0">
              <a:buNone/>
            </a:pP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0521866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8416738" cy="850063"/>
          </a:xfrm>
        </p:spPr>
        <p:txBody>
          <a:bodyPr/>
          <a:lstStyle/>
          <a:p>
            <a:r>
              <a:rPr lang="nl-NL" b="1" dirty="0"/>
              <a:t>3</a:t>
            </a:r>
            <a:r>
              <a:rPr lang="nl-NL" b="1" dirty="0" smtClean="0"/>
              <a:t> Doelen en opgave van het project</a:t>
            </a:r>
            <a:endParaRPr lang="nl-NL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628650" y="1223862"/>
            <a:ext cx="8271510" cy="477212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nl-NL" b="1" dirty="0" smtClean="0"/>
              <a:t>Doelen</a:t>
            </a:r>
          </a:p>
          <a:p>
            <a:r>
              <a:rPr lang="nl-NL" dirty="0" smtClean="0"/>
              <a:t>Verruimen civiele en militaire capaciteit in het luchtruim</a:t>
            </a:r>
          </a:p>
          <a:p>
            <a:r>
              <a:rPr lang="nl-NL" dirty="0" smtClean="0"/>
              <a:t>Efficiënter gebruik en beheer t.b.v. alle luchtruimgebruikers</a:t>
            </a:r>
          </a:p>
          <a:p>
            <a:r>
              <a:rPr lang="nl-NL" dirty="0" smtClean="0"/>
              <a:t>Duurzaamheid: vermindering impact op klimaat en omgeving (geluidshinder, CO</a:t>
            </a:r>
            <a:r>
              <a:rPr lang="nl-NL" baseline="-25000" dirty="0" smtClean="0"/>
              <a:t>2</a:t>
            </a:r>
            <a:r>
              <a:rPr lang="nl-NL" dirty="0" smtClean="0"/>
              <a:t> en (ultra)fijnstof)</a:t>
            </a:r>
          </a:p>
          <a:p>
            <a:pPr lvl="1"/>
            <a:r>
              <a:rPr lang="nl-NL" dirty="0" smtClean="0"/>
              <a:t>Optimale routes civiele luchthavens (sneller hoog, later laag)</a:t>
            </a:r>
          </a:p>
          <a:p>
            <a:pPr lvl="1"/>
            <a:r>
              <a:rPr lang="nl-NL" dirty="0" smtClean="0"/>
              <a:t>Optimale routes bij doorgroei Lelystad van 10k naar 45k vluchten</a:t>
            </a:r>
          </a:p>
          <a:p>
            <a:pPr lvl="1"/>
            <a:r>
              <a:rPr lang="nl-NL" dirty="0" smtClean="0"/>
              <a:t>Directere routes: reductie </a:t>
            </a:r>
            <a:r>
              <a:rPr lang="nl-NL" dirty="0" err="1" smtClean="0"/>
              <a:t>trackmiles</a:t>
            </a:r>
            <a:r>
              <a:rPr lang="nl-NL" dirty="0" smtClean="0"/>
              <a:t> (verminderen CO</a:t>
            </a:r>
            <a:r>
              <a:rPr lang="nl-NL" baseline="-25000" dirty="0" smtClean="0"/>
              <a:t>2</a:t>
            </a:r>
            <a:r>
              <a:rPr lang="nl-NL" dirty="0" smtClean="0"/>
              <a:t>-uitstoot)</a:t>
            </a:r>
          </a:p>
          <a:p>
            <a:pPr marL="457200" lvl="1" indent="0">
              <a:buNone/>
            </a:pPr>
            <a:endParaRPr lang="nl-NL" dirty="0" smtClean="0"/>
          </a:p>
          <a:p>
            <a:pPr marL="0" indent="0">
              <a:buNone/>
            </a:pPr>
            <a:r>
              <a:rPr lang="nl-NL" b="1" dirty="0" smtClean="0"/>
              <a:t>Veiligheid geldt als randvoorwaarde</a:t>
            </a:r>
          </a:p>
          <a:p>
            <a:pPr marL="0" indent="0">
              <a:buNone/>
            </a:pPr>
            <a:endParaRPr lang="nl-NL" dirty="0" smtClean="0"/>
          </a:p>
          <a:p>
            <a:pPr marL="0" indent="0">
              <a:buNone/>
            </a:pPr>
            <a:r>
              <a:rPr lang="nl-NL" b="1" dirty="0" smtClean="0"/>
              <a:t>Opgave</a:t>
            </a:r>
          </a:p>
          <a:p>
            <a:pPr marL="0" indent="0">
              <a:buNone/>
            </a:pPr>
            <a:r>
              <a:rPr lang="nl-NL" dirty="0"/>
              <a:t>R</a:t>
            </a:r>
            <a:r>
              <a:rPr lang="nl-NL" dirty="0" smtClean="0"/>
              <a:t>ealisatie van een integrale, toekomstbestendige inrichting en </a:t>
            </a:r>
          </a:p>
          <a:p>
            <a:pPr marL="0" indent="0">
              <a:buNone/>
            </a:pPr>
            <a:r>
              <a:rPr lang="nl-NL" dirty="0" smtClean="0"/>
              <a:t>beheer van het Nederlandse luchtruim. </a:t>
            </a:r>
            <a:r>
              <a:rPr lang="nl-NL" b="1" dirty="0" smtClean="0"/>
              <a:t>Dus adaptief!</a:t>
            </a:r>
            <a:endParaRPr lang="nl-NL" b="1" dirty="0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39C07A-F8C3-4691-B546-917A56314DC6}" type="datetime4">
              <a:rPr lang="nl-NL" smtClean="0"/>
              <a:pPr/>
              <a:t>20 november 2018</a:t>
            </a:fld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1D35EC-6C09-4ED7-A9AA-69F18468BC2F}" type="slidenum">
              <a:rPr lang="nl-NL" smtClean="0"/>
              <a:pPr/>
              <a:t>5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6626382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b="1" dirty="0" smtClean="0"/>
              <a:t>4 Afbakening</a:t>
            </a:r>
            <a:endParaRPr lang="nl-NL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628649" y="1413304"/>
            <a:ext cx="8065899" cy="4772126"/>
          </a:xfrm>
        </p:spPr>
        <p:txBody>
          <a:bodyPr>
            <a:normAutofit/>
          </a:bodyPr>
          <a:lstStyle/>
          <a:p>
            <a:r>
              <a:rPr lang="nl-NL" sz="2000" dirty="0" smtClean="0"/>
              <a:t>Uitgegaan wordt van huidige ligging van civiele en militaire luchthavens</a:t>
            </a:r>
          </a:p>
          <a:p>
            <a:r>
              <a:rPr lang="nl-NL" sz="2000" dirty="0" smtClean="0"/>
              <a:t>Militair en civiel gebruik zijn – in vredestijd – van gelijkwaardig belang</a:t>
            </a:r>
          </a:p>
          <a:p>
            <a:r>
              <a:rPr lang="nl-NL" sz="2000" dirty="0" smtClean="0"/>
              <a:t>Onderscheiden belangen civiele sector:</a:t>
            </a:r>
          </a:p>
          <a:p>
            <a:pPr lvl="1"/>
            <a:r>
              <a:rPr lang="nl-NL" dirty="0" err="1" smtClean="0"/>
              <a:t>Mainportgebonden</a:t>
            </a:r>
            <a:r>
              <a:rPr lang="nl-NL" dirty="0" smtClean="0"/>
              <a:t> verkeer (Schiphol)</a:t>
            </a:r>
          </a:p>
          <a:p>
            <a:pPr lvl="1"/>
            <a:r>
              <a:rPr lang="nl-NL" dirty="0" smtClean="0"/>
              <a:t>Niet-mainport gebonden verkeer luchthavens nationale betekenis (Eindhoven, Lelystad, Rotterdam/The Hague) </a:t>
            </a:r>
          </a:p>
          <a:p>
            <a:pPr lvl="1"/>
            <a:r>
              <a:rPr lang="nl-NL" dirty="0" smtClean="0"/>
              <a:t>Regionale luchthavens van nationaal belang (Groningen Eelde, Maastricht Aachen) </a:t>
            </a:r>
          </a:p>
          <a:p>
            <a:pPr lvl="1"/>
            <a:r>
              <a:rPr lang="nl-NL" dirty="0" smtClean="0"/>
              <a:t>Regionale luchthavens (met name General </a:t>
            </a:r>
            <a:r>
              <a:rPr lang="nl-NL" dirty="0" err="1" smtClean="0"/>
              <a:t>Aviation</a:t>
            </a:r>
            <a:r>
              <a:rPr lang="nl-NL" dirty="0" smtClean="0"/>
              <a:t>)</a:t>
            </a:r>
          </a:p>
          <a:p>
            <a:r>
              <a:rPr lang="nl-NL" sz="2000" dirty="0" smtClean="0"/>
              <a:t>Op voorhand geen keuze voor scheiden of niet-scheiden van verkeersstromen</a:t>
            </a:r>
          </a:p>
          <a:p>
            <a:r>
              <a:rPr lang="nl-NL" sz="2000" dirty="0" smtClean="0"/>
              <a:t>Aansluiting op Europese en internationale routenetwerk</a:t>
            </a:r>
          </a:p>
          <a:p>
            <a:endParaRPr lang="nl-NL" sz="2000" dirty="0" smtClean="0"/>
          </a:p>
          <a:p>
            <a:endParaRPr lang="nl-NL" sz="2000" dirty="0" smtClean="0"/>
          </a:p>
          <a:p>
            <a:endParaRPr lang="nl-NL" sz="2000" dirty="0" smtClean="0"/>
          </a:p>
          <a:p>
            <a:endParaRPr lang="nl-NL" sz="2000" dirty="0" smtClean="0"/>
          </a:p>
          <a:p>
            <a:pPr marL="0" indent="0">
              <a:buNone/>
            </a:pPr>
            <a:endParaRPr lang="nl-NL" sz="2000" dirty="0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39C07A-F8C3-4691-B546-917A56314DC6}" type="datetime4">
              <a:rPr lang="nl-NL" smtClean="0"/>
              <a:pPr/>
              <a:t>20 november 2018</a:t>
            </a:fld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1D35EC-6C09-4ED7-A9AA-69F18468BC2F}" type="slidenum">
              <a:rPr lang="nl-NL" smtClean="0"/>
              <a:pPr/>
              <a:t>6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5198363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b="1" dirty="0"/>
              <a:t>5</a:t>
            </a:r>
            <a:r>
              <a:rPr lang="nl-NL" b="1" dirty="0" smtClean="0"/>
              <a:t> </a:t>
            </a:r>
            <a:r>
              <a:rPr lang="nl-NL" b="1" dirty="0" err="1"/>
              <a:t>Requirements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err="1" smtClean="0"/>
              <a:t>Requirements</a:t>
            </a:r>
            <a:r>
              <a:rPr lang="nl-NL" dirty="0" smtClean="0"/>
              <a:t> zijn </a:t>
            </a:r>
            <a:r>
              <a:rPr lang="nl-NL" dirty="0"/>
              <a:t>eisen waar het ontwerp aan moet </a:t>
            </a:r>
            <a:r>
              <a:rPr lang="nl-NL" dirty="0" smtClean="0"/>
              <a:t>voldoen. Zij </a:t>
            </a:r>
            <a:r>
              <a:rPr lang="nl-NL" dirty="0"/>
              <a:t>geven aan welke eigenschappen en effecten het ontwerp moet hebben. </a:t>
            </a:r>
            <a:endParaRPr lang="nl-NL" dirty="0" smtClean="0"/>
          </a:p>
          <a:p>
            <a:r>
              <a:rPr lang="nl-NL" dirty="0" err="1" smtClean="0"/>
              <a:t>Requirements</a:t>
            </a:r>
            <a:r>
              <a:rPr lang="nl-NL" dirty="0" smtClean="0"/>
              <a:t> worden vastgesteld in het Startbesluit op </a:t>
            </a:r>
            <a:r>
              <a:rPr lang="nl-NL" dirty="0"/>
              <a:t>basis van behoeften van alle stakeholders </a:t>
            </a:r>
            <a:r>
              <a:rPr lang="nl-NL" dirty="0" smtClean="0"/>
              <a:t>en </a:t>
            </a:r>
            <a:r>
              <a:rPr lang="nl-NL" dirty="0"/>
              <a:t>randvoorwaarden.</a:t>
            </a:r>
          </a:p>
          <a:p>
            <a:pPr marL="0" indent="0">
              <a:buNone/>
            </a:pPr>
            <a:endParaRPr lang="nl-NL" dirty="0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39C07A-F8C3-4691-B546-917A56314DC6}" type="datetime4">
              <a:rPr lang="nl-NL" smtClean="0"/>
              <a:pPr/>
              <a:t>20 november 2018</a:t>
            </a:fld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1D35EC-6C09-4ED7-A9AA-69F18468BC2F}" type="slidenum">
              <a:rPr lang="nl-NL" smtClean="0"/>
              <a:pPr/>
              <a:t>7</a:t>
            </a:fld>
            <a:endParaRPr lang="nl-NL" dirty="0"/>
          </a:p>
        </p:txBody>
      </p:sp>
      <p:sp>
        <p:nvSpPr>
          <p:cNvPr id="7" name="Tekstvak 6"/>
          <p:cNvSpPr txBox="1"/>
          <p:nvPr/>
        </p:nvSpPr>
        <p:spPr>
          <a:xfrm>
            <a:off x="777240" y="3129180"/>
            <a:ext cx="3017520" cy="132343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sz="1600" u="sng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Veiligheid</a:t>
            </a:r>
            <a:r>
              <a:rPr lang="nl-NL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/>
            </a:r>
            <a:br>
              <a:rPr lang="nl-NL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endParaRPr lang="nl-NL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nl-NL" sz="11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Intrinsieke veiligheid in het ontwerp (safe </a:t>
            </a:r>
            <a:r>
              <a:rPr lang="nl-NL" sz="11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by</a:t>
            </a:r>
            <a:r>
              <a:rPr lang="nl-NL" sz="11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nl-NL" sz="11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design)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nl-NL" sz="11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Ongevalskans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nl-NL" sz="11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Externe </a:t>
            </a:r>
            <a:r>
              <a:rPr lang="nl-NL" sz="11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veiligheid</a:t>
            </a:r>
          </a:p>
        </p:txBody>
      </p:sp>
      <p:sp>
        <p:nvSpPr>
          <p:cNvPr id="13" name="Tekstvak 12"/>
          <p:cNvSpPr txBox="1"/>
          <p:nvPr/>
        </p:nvSpPr>
        <p:spPr>
          <a:xfrm>
            <a:off x="4642905" y="3125820"/>
            <a:ext cx="3024300" cy="129266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sz="1600" u="sng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Efficiency</a:t>
            </a:r>
            <a:r>
              <a:rPr lang="nl-NL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/>
            </a:r>
            <a:br>
              <a:rPr lang="nl-NL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endParaRPr lang="nl-NL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nl-NL" sz="11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Capaciteit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nl-NL" sz="11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Voorspelbaarheid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nl-NL" sz="11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nl-NL" sz="11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4" name="Tekstvak 13"/>
          <p:cNvSpPr txBox="1"/>
          <p:nvPr/>
        </p:nvSpPr>
        <p:spPr>
          <a:xfrm>
            <a:off x="777240" y="4686907"/>
            <a:ext cx="3017520" cy="132343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sz="1600" u="sng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Milieu</a:t>
            </a:r>
            <a:r>
              <a:rPr lang="nl-NL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/>
            </a:r>
            <a:br>
              <a:rPr lang="nl-NL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endParaRPr lang="nl-NL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nl-NL" sz="11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Hinderbeperking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nl-NL" sz="11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Duurzaamheid</a:t>
            </a:r>
          </a:p>
          <a:p>
            <a:endParaRPr lang="nl-NL" sz="11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nl-NL" sz="11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5" name="Tekstvak 14"/>
          <p:cNvSpPr txBox="1"/>
          <p:nvPr/>
        </p:nvSpPr>
        <p:spPr>
          <a:xfrm>
            <a:off x="4646295" y="4686906"/>
            <a:ext cx="3017520" cy="132343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sz="1600" u="sng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Ontwerpprincipes</a:t>
            </a:r>
            <a:r>
              <a:rPr lang="nl-NL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/>
            </a:r>
            <a:br>
              <a:rPr lang="nl-NL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endParaRPr lang="nl-NL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nl-NL" sz="11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Eenvoudig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nl-NL" sz="1100" dirty="0" err="1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Toekomstvast</a:t>
            </a:r>
            <a:r>
              <a:rPr lang="nl-NL" sz="11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: adaptief en flexibel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nl-NL" sz="11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Compliant met regelgeving</a:t>
            </a:r>
          </a:p>
          <a:p>
            <a:endParaRPr lang="nl-NL" sz="11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37968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b="1" dirty="0"/>
              <a:t>6</a:t>
            </a:r>
            <a:r>
              <a:rPr lang="nl-NL" b="1" dirty="0" smtClean="0"/>
              <a:t> </a:t>
            </a:r>
            <a:r>
              <a:rPr lang="nl-NL" b="1" dirty="0" smtClean="0"/>
              <a:t>Fasering en planning</a:t>
            </a:r>
            <a:endParaRPr lang="nl-NL" b="1" dirty="0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39C07A-F8C3-4691-B546-917A56314DC6}" type="datetime4">
              <a:rPr lang="nl-NL" smtClean="0"/>
              <a:pPr/>
              <a:t>20 november 2018</a:t>
            </a:fld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1D35EC-6C09-4ED7-A9AA-69F18468BC2F}" type="slidenum">
              <a:rPr lang="nl-NL" smtClean="0"/>
              <a:pPr/>
              <a:t>8</a:t>
            </a:fld>
            <a:endParaRPr lang="nl-NL" dirty="0"/>
          </a:p>
        </p:txBody>
      </p:sp>
      <p:sp>
        <p:nvSpPr>
          <p:cNvPr id="8" name="Tijdelijke aanduiding voor dianummer 3"/>
          <p:cNvSpPr txBox="1">
            <a:spLocks/>
          </p:cNvSpPr>
          <p:nvPr/>
        </p:nvSpPr>
        <p:spPr>
          <a:xfrm>
            <a:off x="466725" y="6611938"/>
            <a:ext cx="1905000" cy="119062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fld id="{2ACDB467-7873-4513-AFB0-64C93AB0D52A}" type="slidenum">
              <a:rPr lang="nl-NL" sz="1000" smtClean="0">
                <a:solidFill>
                  <a:srgbClr val="FFFFFF"/>
                </a:solidFill>
                <a:latin typeface="Verdana"/>
                <a:cs typeface="Arial" charset="0"/>
              </a:rPr>
              <a:pPr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t>8</a:t>
            </a:fld>
            <a:endParaRPr lang="nl-NL" sz="1000">
              <a:solidFill>
                <a:srgbClr val="FFFFFF"/>
              </a:solidFill>
              <a:latin typeface="Verdana"/>
              <a:cs typeface="Arial" charset="0"/>
            </a:endParaRPr>
          </a:p>
        </p:txBody>
      </p:sp>
      <p:sp>
        <p:nvSpPr>
          <p:cNvPr id="10" name="Tijdelijke aanduiding voor voettekst 5"/>
          <p:cNvSpPr txBox="1">
            <a:spLocks/>
          </p:cNvSpPr>
          <p:nvPr/>
        </p:nvSpPr>
        <p:spPr>
          <a:xfrm>
            <a:off x="4355976" y="6525344"/>
            <a:ext cx="3097337" cy="205656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608013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nl-NL" sz="1000" smtClean="0">
                <a:solidFill>
                  <a:srgbClr val="FFFFFF"/>
                </a:solidFill>
                <a:latin typeface="Verdana"/>
                <a:cs typeface="Arial" charset="0"/>
              </a:rPr>
              <a:t>Ministerie van Infrastructuur en Milieu</a:t>
            </a:r>
            <a:endParaRPr lang="nl-NL" sz="1000" dirty="0">
              <a:solidFill>
                <a:srgbClr val="FFFFFF"/>
              </a:solidFill>
              <a:latin typeface="Verdana"/>
              <a:cs typeface="Arial" charset="0"/>
            </a:endParaRPr>
          </a:p>
        </p:txBody>
      </p:sp>
      <p:sp>
        <p:nvSpPr>
          <p:cNvPr id="11" name="Tekstvak 10"/>
          <p:cNvSpPr txBox="1"/>
          <p:nvPr/>
        </p:nvSpPr>
        <p:spPr>
          <a:xfrm>
            <a:off x="332109" y="2029257"/>
            <a:ext cx="1944215" cy="29854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24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 charset="0"/>
                <a:ea typeface="+mn-ea"/>
                <a:cs typeface="+mn-cs"/>
              </a:rPr>
              <a:t>Onderzoek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nl-NL" sz="2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 charset="0"/>
                <a:ea typeface="+mn-ea"/>
                <a:cs typeface="+mn-cs"/>
              </a:rPr>
              <a:t>Knelpunten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nl-NL" sz="2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 charset="0"/>
                <a:ea typeface="+mn-ea"/>
                <a:cs typeface="+mn-cs"/>
              </a:rPr>
              <a:t>Behoeften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nl-NL" sz="2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 charset="0"/>
                <a:ea typeface="+mn-ea"/>
                <a:cs typeface="+mn-cs"/>
              </a:rPr>
              <a:t>Participatie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nl-NL" sz="2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 charset="0"/>
                <a:ea typeface="+mn-ea"/>
                <a:cs typeface="+mn-cs"/>
              </a:rPr>
              <a:t>Internationaal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nl-NL" sz="2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 charset="0"/>
                <a:ea typeface="+mn-ea"/>
                <a:cs typeface="+mn-cs"/>
              </a:rPr>
              <a:t>Tussentijdse verbeteringen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  <a:tabLst/>
              <a:defRPr/>
            </a:pPr>
            <a:endParaRPr kumimoji="0" lang="nl-NL" sz="20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imes New Roman" charset="0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  <a:tabLst/>
              <a:defRPr/>
            </a:pPr>
            <a:endParaRPr kumimoji="0" lang="nl-NL" sz="24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imes New Roman" charset="0"/>
              <a:ea typeface="+mn-ea"/>
              <a:cs typeface="+mn-cs"/>
            </a:endParaRPr>
          </a:p>
        </p:txBody>
      </p:sp>
      <p:cxnSp>
        <p:nvCxnSpPr>
          <p:cNvPr id="12" name="Rechte verbindingslijn 11"/>
          <p:cNvCxnSpPr/>
          <p:nvPr/>
        </p:nvCxnSpPr>
        <p:spPr bwMode="auto">
          <a:xfrm>
            <a:off x="260660" y="5408879"/>
            <a:ext cx="8413163" cy="4754"/>
          </a:xfrm>
          <a:prstGeom prst="line">
            <a:avLst/>
          </a:prstGeom>
          <a:ln>
            <a:headEnd type="none" w="med" len="med"/>
            <a:tailEnd type="arrow" w="med" len="med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3" name="Tekstvak 12"/>
          <p:cNvSpPr txBox="1"/>
          <p:nvPr/>
        </p:nvSpPr>
        <p:spPr>
          <a:xfrm>
            <a:off x="264854" y="5485641"/>
            <a:ext cx="867308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 </a:t>
            </a:r>
            <a:r>
              <a:rPr kumimoji="0" lang="nl-NL" sz="1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 </a:t>
            </a:r>
            <a:r>
              <a:rPr kumimoji="0" lang="nl-NL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2018 - 2019 (Q1)                  2019 (Q2) – 2020 (Q3/Q4)	 </a:t>
            </a:r>
            <a:r>
              <a:rPr kumimoji="0" lang="nl-NL" sz="1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   </a:t>
            </a:r>
            <a:r>
              <a:rPr kumimoji="0" lang="nl-NL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2021 – 2022                2023</a:t>
            </a:r>
          </a:p>
        </p:txBody>
      </p:sp>
      <p:sp>
        <p:nvSpPr>
          <p:cNvPr id="14" name="Tekstvak 13"/>
          <p:cNvSpPr txBox="1"/>
          <p:nvPr/>
        </p:nvSpPr>
        <p:spPr>
          <a:xfrm>
            <a:off x="2545891" y="4544016"/>
            <a:ext cx="139085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Startbesluit</a:t>
            </a:r>
          </a:p>
        </p:txBody>
      </p:sp>
      <p:sp>
        <p:nvSpPr>
          <p:cNvPr id="15" name="Tekstvak 14"/>
          <p:cNvSpPr txBox="1"/>
          <p:nvPr/>
        </p:nvSpPr>
        <p:spPr>
          <a:xfrm>
            <a:off x="3939598" y="4950178"/>
            <a:ext cx="4119006" cy="307777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Uitwerken</a:t>
            </a:r>
            <a:r>
              <a:rPr kumimoji="0" lang="nl-NL" sz="1400" b="1" i="0" u="none" strike="noStrike" kern="1200" cap="none" spc="0" normalizeH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 en </a:t>
            </a:r>
            <a:r>
              <a:rPr kumimoji="0" lang="nl-NL" sz="1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realiseren verbeteringen</a:t>
            </a:r>
            <a:endParaRPr kumimoji="0" lang="nl-NL" sz="14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  <p:pic>
        <p:nvPicPr>
          <p:cNvPr id="16" name="Afbeelding 1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6200000">
            <a:off x="2938319" y="-1192506"/>
            <a:ext cx="3145325" cy="8351664"/>
          </a:xfrm>
          <a:prstGeom prst="rect">
            <a:avLst/>
          </a:prstGeom>
        </p:spPr>
      </p:pic>
      <p:sp>
        <p:nvSpPr>
          <p:cNvPr id="17" name="Tekstvak 16"/>
          <p:cNvSpPr txBox="1"/>
          <p:nvPr/>
        </p:nvSpPr>
        <p:spPr>
          <a:xfrm>
            <a:off x="602740" y="2176275"/>
            <a:ext cx="2187247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600" b="1" i="0" u="sng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Onderzoeksfase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nl-NL" sz="16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Knelpunten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nl-NL" sz="16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Behoeften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nl-NL" sz="16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Participatie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nl-NL" sz="1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Internationaal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  <a:tabLst/>
              <a:defRPr/>
            </a:pPr>
            <a:r>
              <a:rPr lang="nl-NL" sz="1600" dirty="0" smtClean="0">
                <a:solidFill>
                  <a:srgbClr val="FFFFFF"/>
                </a:solidFill>
                <a:latin typeface="Verdana"/>
              </a:rPr>
              <a:t>Perspectieven</a:t>
            </a:r>
            <a:endParaRPr kumimoji="0" lang="nl-NL" sz="16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  <a:tabLst/>
              <a:defRPr/>
            </a:pPr>
            <a:r>
              <a:rPr lang="nl-NL" sz="1600" dirty="0">
                <a:solidFill>
                  <a:srgbClr val="FFFFFF"/>
                </a:solidFill>
                <a:latin typeface="Verdana"/>
              </a:rPr>
              <a:t>V</a:t>
            </a:r>
            <a:r>
              <a:rPr kumimoji="0" lang="nl-NL" sz="1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erbeteringen</a:t>
            </a:r>
            <a:endParaRPr kumimoji="0" lang="nl-NL" sz="16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  <p:sp>
        <p:nvSpPr>
          <p:cNvPr id="18" name="Tekstvak 17"/>
          <p:cNvSpPr txBox="1"/>
          <p:nvPr/>
        </p:nvSpPr>
        <p:spPr>
          <a:xfrm>
            <a:off x="5907622" y="2760893"/>
            <a:ext cx="208823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600" b="1" i="0" u="sng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Planuitwerking </a:t>
            </a:r>
          </a:p>
        </p:txBody>
      </p:sp>
      <p:sp>
        <p:nvSpPr>
          <p:cNvPr id="19" name="Tekstvak 18"/>
          <p:cNvSpPr txBox="1"/>
          <p:nvPr/>
        </p:nvSpPr>
        <p:spPr>
          <a:xfrm>
            <a:off x="3323834" y="2472853"/>
            <a:ext cx="206755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400" b="1" i="0" u="sng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Verkenningsfase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nl-NL" sz="1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Varianten</a:t>
            </a:r>
            <a:endParaRPr kumimoji="0" lang="nl-NL" sz="14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nl-NL" sz="1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Participatie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nl-NL" sz="1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Internationaal</a:t>
            </a:r>
          </a:p>
        </p:txBody>
      </p:sp>
      <p:sp>
        <p:nvSpPr>
          <p:cNvPr id="20" name="Actieknop: Verder of Volgende 19">
            <a:hlinkClick r:id="" action="ppaction://hlinkshowjump?jump=nextslide" highlightClick="1"/>
          </p:cNvPr>
          <p:cNvSpPr/>
          <p:nvPr/>
        </p:nvSpPr>
        <p:spPr bwMode="auto">
          <a:xfrm>
            <a:off x="8038344" y="1450791"/>
            <a:ext cx="790825" cy="2954730"/>
          </a:xfrm>
          <a:prstGeom prst="actionButtonForwardNex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457200" marR="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nl-NL" sz="24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  <p:sp>
        <p:nvSpPr>
          <p:cNvPr id="21" name="Rechthoek 20"/>
          <p:cNvSpPr/>
          <p:nvPr/>
        </p:nvSpPr>
        <p:spPr>
          <a:xfrm rot="5400000">
            <a:off x="6909012" y="2678926"/>
            <a:ext cx="2949539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marR="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20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TOEPASSING</a:t>
            </a:r>
          </a:p>
        </p:txBody>
      </p:sp>
      <p:sp>
        <p:nvSpPr>
          <p:cNvPr id="23" name="Draaiende pijl 22">
            <a:extLst>
              <a:ext uri="{FF2B5EF4-FFF2-40B4-BE49-F238E27FC236}">
                <a16:creationId xmlns:a16="http://schemas.microsoft.com/office/drawing/2014/main" id="{994608A2-0E87-4549-AD3E-B4D6816EB56D}"/>
              </a:ext>
            </a:extLst>
          </p:cNvPr>
          <p:cNvSpPr/>
          <p:nvPr/>
        </p:nvSpPr>
        <p:spPr bwMode="auto">
          <a:xfrm rot="660166">
            <a:off x="5438121" y="1823101"/>
            <a:ext cx="890039" cy="1181990"/>
          </a:xfrm>
          <a:prstGeom prst="circularArrow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nl-NL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charset="0"/>
              <a:ea typeface="+mn-ea"/>
              <a:cs typeface="+mn-cs"/>
            </a:endParaRPr>
          </a:p>
        </p:txBody>
      </p:sp>
      <p:sp>
        <p:nvSpPr>
          <p:cNvPr id="24" name="Draaiende pijl 23">
            <a:extLst>
              <a:ext uri="{FF2B5EF4-FFF2-40B4-BE49-F238E27FC236}">
                <a16:creationId xmlns:a16="http://schemas.microsoft.com/office/drawing/2014/main" id="{6A34660B-C624-5641-9D9F-27C7B5C5DA75}"/>
              </a:ext>
            </a:extLst>
          </p:cNvPr>
          <p:cNvSpPr/>
          <p:nvPr/>
        </p:nvSpPr>
        <p:spPr bwMode="auto">
          <a:xfrm rot="10017114" flipH="1">
            <a:off x="2668066" y="3495894"/>
            <a:ext cx="890039" cy="1180800"/>
          </a:xfrm>
          <a:prstGeom prst="circularArrow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nl-NL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charset="0"/>
              <a:ea typeface="+mn-ea"/>
              <a:cs typeface="+mn-cs"/>
            </a:endParaRPr>
          </a:p>
        </p:txBody>
      </p:sp>
      <p:sp>
        <p:nvSpPr>
          <p:cNvPr id="25" name="Gebogen pijl 24">
            <a:extLst>
              <a:ext uri="{FF2B5EF4-FFF2-40B4-BE49-F238E27FC236}">
                <a16:creationId xmlns:a16="http://schemas.microsoft.com/office/drawing/2014/main" id="{3B37AE0F-21CC-8241-8B54-C87230C9C283}"/>
              </a:ext>
            </a:extLst>
          </p:cNvPr>
          <p:cNvSpPr/>
          <p:nvPr/>
        </p:nvSpPr>
        <p:spPr bwMode="auto">
          <a:xfrm rot="10800000" flipH="1">
            <a:off x="3141801" y="4860405"/>
            <a:ext cx="723988" cy="329316"/>
          </a:xfrm>
          <a:prstGeom prst="bentArrow">
            <a:avLst>
              <a:gd name="adj1" fmla="val 25000"/>
              <a:gd name="adj2" fmla="val 24858"/>
              <a:gd name="adj3" fmla="val 25000"/>
              <a:gd name="adj4" fmla="val 43750"/>
            </a:avLst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nl-NL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charset="0"/>
              <a:ea typeface="+mn-ea"/>
              <a:cs typeface="+mn-cs"/>
            </a:endParaRPr>
          </a:p>
        </p:txBody>
      </p:sp>
      <p:sp>
        <p:nvSpPr>
          <p:cNvPr id="26" name="Tekstvak 25"/>
          <p:cNvSpPr txBox="1"/>
          <p:nvPr/>
        </p:nvSpPr>
        <p:spPr>
          <a:xfrm>
            <a:off x="5039978" y="1528359"/>
            <a:ext cx="191824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Voorkeursbesluit</a:t>
            </a:r>
          </a:p>
        </p:txBody>
      </p:sp>
    </p:spTree>
    <p:extLst>
      <p:ext uri="{BB962C8B-B14F-4D97-AF65-F5344CB8AC3E}">
        <p14:creationId xmlns:p14="http://schemas.microsoft.com/office/powerpoint/2010/main" val="8388128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b="1" dirty="0"/>
              <a:t>7</a:t>
            </a:r>
            <a:r>
              <a:rPr lang="nl-NL" b="1" dirty="0" smtClean="0"/>
              <a:t> </a:t>
            </a:r>
            <a:r>
              <a:rPr lang="nl-NL" b="1" dirty="0" smtClean="0"/>
              <a:t>Verbeteringen</a:t>
            </a:r>
            <a:endParaRPr lang="nl-NL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l-NL" sz="2000" dirty="0" smtClean="0"/>
              <a:t>Inzetten om urgente knelpunten op te lossen</a:t>
            </a:r>
          </a:p>
          <a:p>
            <a:r>
              <a:rPr lang="nl-NL" sz="2000" dirty="0" smtClean="0"/>
              <a:t>Toetsen op: </a:t>
            </a:r>
          </a:p>
          <a:p>
            <a:pPr lvl="1"/>
            <a:r>
              <a:rPr lang="nl-NL" dirty="0" smtClean="0"/>
              <a:t>Noodzaak (bestuurlijke toezegging, maatschappelijk belang),  </a:t>
            </a:r>
          </a:p>
          <a:p>
            <a:pPr lvl="1"/>
            <a:r>
              <a:rPr lang="nl-NL" dirty="0" smtClean="0"/>
              <a:t>Effect op hinder en duurzaamheid,  </a:t>
            </a:r>
          </a:p>
          <a:p>
            <a:pPr lvl="1"/>
            <a:r>
              <a:rPr lang="nl-NL" dirty="0" smtClean="0"/>
              <a:t>Effect op capaciteit, ontwikkeling en efficiency van verkeersstromen, militaire missie-effectiviteit</a:t>
            </a:r>
          </a:p>
          <a:p>
            <a:pPr lvl="1"/>
            <a:r>
              <a:rPr lang="nl-NL" dirty="0" smtClean="0"/>
              <a:t>Haalbaarheid en benodigde effort van de luchtverkeersdienstverleners,</a:t>
            </a:r>
          </a:p>
          <a:p>
            <a:pPr lvl="1"/>
            <a:r>
              <a:rPr lang="nl-NL" dirty="0" smtClean="0"/>
              <a:t>Complexiteit (systeemimpact, relatie met buitenland),</a:t>
            </a:r>
          </a:p>
          <a:p>
            <a:pPr lvl="1"/>
            <a:r>
              <a:rPr lang="nl-NL" dirty="0" smtClean="0"/>
              <a:t>Niet blokkerend voor beoogd integraal concept.</a:t>
            </a:r>
          </a:p>
          <a:p>
            <a:r>
              <a:rPr lang="nl-NL" sz="2000" dirty="0" smtClean="0"/>
              <a:t>Hierbij hebben de routes van en naar Lelystad Airport de hoogste prioriteit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39C07A-F8C3-4691-B546-917A56314DC6}" type="datetime4">
              <a:rPr lang="nl-NL" smtClean="0"/>
              <a:pPr/>
              <a:t>20 november 2018</a:t>
            </a:fld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1D35EC-6C09-4ED7-A9AA-69F18468BC2F}" type="slidenum">
              <a:rPr lang="nl-NL" smtClean="0"/>
              <a:pPr/>
              <a:t>9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5633331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Kantoorthema">
  <a:themeElements>
    <a:clrScheme name="Kantoorthem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them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th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Presentatie_IenM">
  <a:themeElements>
    <a:clrScheme name="">
      <a:dk1>
        <a:srgbClr val="000000"/>
      </a:dk1>
      <a:lt1>
        <a:srgbClr val="FFFFFF"/>
      </a:lt1>
      <a:dk2>
        <a:srgbClr val="0E4A10"/>
      </a:dk2>
      <a:lt2>
        <a:srgbClr val="47145C"/>
      </a:lt2>
      <a:accent1>
        <a:srgbClr val="046F96"/>
      </a:accent1>
      <a:accent2>
        <a:srgbClr val="9ACCD4"/>
      </a:accent2>
      <a:accent3>
        <a:srgbClr val="FFFFFF"/>
      </a:accent3>
      <a:accent4>
        <a:srgbClr val="000000"/>
      </a:accent4>
      <a:accent5>
        <a:srgbClr val="AABBC9"/>
      </a:accent5>
      <a:accent6>
        <a:srgbClr val="8BB9C0"/>
      </a:accent6>
      <a:hlink>
        <a:srgbClr val="ED8FBB"/>
      </a:hlink>
      <a:folHlink>
        <a:srgbClr val="900079"/>
      </a:folHlink>
    </a:clrScheme>
    <a:fontScheme name="ministerie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nl-NL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nl-NL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lnDef>
  </a:objectDefaults>
  <a:extraClrSchemeLst>
    <a:extraClrScheme>
      <a:clrScheme name="ministerie 1">
        <a:dk1>
          <a:srgbClr val="000000"/>
        </a:dk1>
        <a:lt1>
          <a:srgbClr val="FFFFFF"/>
        </a:lt1>
        <a:dk2>
          <a:srgbClr val="529D26"/>
        </a:dk2>
        <a:lt2>
          <a:srgbClr val="808080"/>
        </a:lt2>
        <a:accent1>
          <a:srgbClr val="58AE8B"/>
        </a:accent1>
        <a:accent2>
          <a:srgbClr val="2494C5"/>
        </a:accent2>
        <a:accent3>
          <a:srgbClr val="FFFFFF"/>
        </a:accent3>
        <a:accent4>
          <a:srgbClr val="000000"/>
        </a:accent4>
        <a:accent5>
          <a:srgbClr val="B4D3C4"/>
        </a:accent5>
        <a:accent6>
          <a:srgbClr val="2086B2"/>
        </a:accent6>
        <a:hlink>
          <a:srgbClr val="9ACCD4"/>
        </a:hlink>
        <a:folHlink>
          <a:srgbClr val="ED8FBB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inisterie 2">
        <a:dk1>
          <a:srgbClr val="000000"/>
        </a:dk1>
        <a:lt1>
          <a:srgbClr val="FFFFFF"/>
        </a:lt1>
        <a:dk2>
          <a:srgbClr val="3C1508"/>
        </a:dk2>
        <a:lt2>
          <a:srgbClr val="3C1508"/>
        </a:lt2>
        <a:accent1>
          <a:srgbClr val="FBD221"/>
        </a:accent1>
        <a:accent2>
          <a:srgbClr val="F9A529"/>
        </a:accent2>
        <a:accent3>
          <a:srgbClr val="FFFFFF"/>
        </a:accent3>
        <a:accent4>
          <a:srgbClr val="000000"/>
        </a:accent4>
        <a:accent5>
          <a:srgbClr val="FDE5AB"/>
        </a:accent5>
        <a:accent6>
          <a:srgbClr val="E29524"/>
        </a:accent6>
        <a:hlink>
          <a:srgbClr val="EE0026"/>
        </a:hlink>
        <a:folHlink>
          <a:srgbClr val="60652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inisterie 3">
        <a:dk1>
          <a:srgbClr val="000000"/>
        </a:dk1>
        <a:lt1>
          <a:srgbClr val="FFFFFF"/>
        </a:lt1>
        <a:dk2>
          <a:srgbClr val="47145C"/>
        </a:dk2>
        <a:lt2>
          <a:srgbClr val="0E4A10"/>
        </a:lt2>
        <a:accent1>
          <a:srgbClr val="EE0026"/>
        </a:accent1>
        <a:accent2>
          <a:srgbClr val="D60044"/>
        </a:accent2>
        <a:accent3>
          <a:srgbClr val="FFFFFF"/>
        </a:accent3>
        <a:accent4>
          <a:srgbClr val="000000"/>
        </a:accent4>
        <a:accent5>
          <a:srgbClr val="F5AAAC"/>
        </a:accent5>
        <a:accent6>
          <a:srgbClr val="C2003D"/>
        </a:accent6>
        <a:hlink>
          <a:srgbClr val="ED8FBB"/>
        </a:hlink>
        <a:folHlink>
          <a:srgbClr val="A1008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inisterie 4">
        <a:dk1>
          <a:srgbClr val="000000"/>
        </a:dk1>
        <a:lt1>
          <a:srgbClr val="FFFFFF"/>
        </a:lt1>
        <a:dk2>
          <a:srgbClr val="529D26"/>
        </a:dk2>
        <a:lt2>
          <a:srgbClr val="808080"/>
        </a:lt2>
        <a:accent1>
          <a:srgbClr val="6ED9AD"/>
        </a:accent1>
        <a:accent2>
          <a:srgbClr val="2494C5"/>
        </a:accent2>
        <a:accent3>
          <a:srgbClr val="FFFFFF"/>
        </a:accent3>
        <a:accent4>
          <a:srgbClr val="000000"/>
        </a:accent4>
        <a:accent5>
          <a:srgbClr val="BAE9D3"/>
        </a:accent5>
        <a:accent6>
          <a:srgbClr val="2086B2"/>
        </a:accent6>
        <a:hlink>
          <a:srgbClr val="9ACCD4"/>
        </a:hlink>
        <a:folHlink>
          <a:srgbClr val="ED8FBB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A2C195115849C47A742B21F3AA4793E" ma:contentTypeVersion="0" ma:contentTypeDescription="Een nieuw document maken." ma:contentTypeScope="" ma:versionID="b528ecce9c19b78413c0c41c2e8fca3b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1978a156f712f99d6452530788f7ffe9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B2DC93D6-EE25-4C7C-8BC8-5D7C1FFD5FA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149F7A5B-9F74-48C3-9D2C-9D4FC4509E94}">
  <ds:schemaRefs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78CD951F-8242-4391-BABD-6B540B53D0E2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931</Words>
  <Application>Microsoft Office PowerPoint</Application>
  <PresentationFormat>Diavoorstelling (4:3)</PresentationFormat>
  <Paragraphs>202</Paragraphs>
  <Slides>12</Slides>
  <Notes>1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5</vt:i4>
      </vt:variant>
      <vt:variant>
        <vt:lpstr>Thema</vt:lpstr>
      </vt:variant>
      <vt:variant>
        <vt:i4>2</vt:i4>
      </vt:variant>
      <vt:variant>
        <vt:lpstr>Diatitels</vt:lpstr>
      </vt:variant>
      <vt:variant>
        <vt:i4>12</vt:i4>
      </vt:variant>
    </vt:vector>
  </HeadingPairs>
  <TitlesOfParts>
    <vt:vector size="19" baseType="lpstr">
      <vt:lpstr>Arial</vt:lpstr>
      <vt:lpstr>Calibri</vt:lpstr>
      <vt:lpstr>Times New Roman</vt:lpstr>
      <vt:lpstr>Verdana</vt:lpstr>
      <vt:lpstr>Wingdings</vt:lpstr>
      <vt:lpstr>Kantoorthema</vt:lpstr>
      <vt:lpstr>Presentatie_IenM</vt:lpstr>
      <vt:lpstr>Project  Luchtruimherziening</vt:lpstr>
      <vt:lpstr>Opbouw presentatie I&amp;W/Project</vt:lpstr>
      <vt:lpstr>PowerPoint-presentatie</vt:lpstr>
      <vt:lpstr>2 Uitgangspunten</vt:lpstr>
      <vt:lpstr>3 Doelen en opgave van het project</vt:lpstr>
      <vt:lpstr>4 Afbakening</vt:lpstr>
      <vt:lpstr>5 Requirements</vt:lpstr>
      <vt:lpstr>6 Fasering en planning</vt:lpstr>
      <vt:lpstr>7 Verbeteringen</vt:lpstr>
      <vt:lpstr>8 Aanpak - Internationaal</vt:lpstr>
      <vt:lpstr>9 Participatie</vt:lpstr>
      <vt:lpstr>10 Innovatie en kennis</vt:lpstr>
    </vt:vector>
  </TitlesOfParts>
  <Company>Rijksoverheid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Luchtruim</dc:title>
  <dc:creator>Veen, A. van der (Anita) - DGB</dc:creator>
  <cp:lastModifiedBy>Vrugt, R. (Rene) - DGB</cp:lastModifiedBy>
  <cp:revision>283</cp:revision>
  <dcterms:created xsi:type="dcterms:W3CDTF">2018-05-03T09:03:18Z</dcterms:created>
  <dcterms:modified xsi:type="dcterms:W3CDTF">2018-11-20T21:09:59Z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0x0101001A2C195115849C47A742B21F3AA4793E</vt:lpwstr>
  </property>
</Properties>
</file>