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2" r:id="rId2"/>
    <p:sldId id="279" r:id="rId3"/>
    <p:sldId id="281" r:id="rId4"/>
    <p:sldId id="273" r:id="rId5"/>
    <p:sldId id="274" r:id="rId6"/>
    <p:sldId id="277" r:id="rId7"/>
    <p:sldId id="280" r:id="rId8"/>
    <p:sldId id="283" r:id="rId9"/>
    <p:sldId id="276" r:id="rId10"/>
    <p:sldId id="275" r:id="rId11"/>
    <p:sldId id="278" r:id="rId12"/>
    <p:sldId id="282" r:id="rId13"/>
    <p:sldId id="272" r:id="rId14"/>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1" autoAdjust="0"/>
    <p:restoredTop sz="72560" autoAdjust="0"/>
  </p:normalViewPr>
  <p:slideViewPr>
    <p:cSldViewPr snapToGrid="0">
      <p:cViewPr>
        <p:scale>
          <a:sx n="67" d="100"/>
          <a:sy n="67" d="100"/>
        </p:scale>
        <p:origin x="-558" y="-96"/>
      </p:cViewPr>
      <p:guideLst>
        <p:guide orient="horz" pos="2160"/>
        <p:guide orient="horz" pos="1036"/>
        <p:guide pos="51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t>22-11-2018</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t>22-11-2018</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34247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Modelleren in korte </a:t>
            </a:r>
            <a:r>
              <a:rPr lang="nl-NL" sz="1200" kern="1200" dirty="0" err="1">
                <a:solidFill>
                  <a:schemeClr val="tx1"/>
                </a:solidFill>
                <a:effectLst/>
                <a:latin typeface="+mn-lt"/>
                <a:ea typeface="+mn-ea"/>
                <a:cs typeface="+mn-cs"/>
              </a:rPr>
              <a:t>cycles</a:t>
            </a:r>
            <a:r>
              <a:rPr lang="nl-NL" sz="1200" kern="1200" dirty="0">
                <a:solidFill>
                  <a:schemeClr val="tx1"/>
                </a:solidFill>
                <a:effectLst/>
                <a:latin typeface="+mn-lt"/>
                <a:ea typeface="+mn-ea"/>
                <a:cs typeface="+mn-cs"/>
              </a:rPr>
              <a:t> plus post-processing</a:t>
            </a:r>
          </a:p>
          <a:p>
            <a:pPr lvl="0"/>
            <a:r>
              <a:rPr lang="en-GB" sz="1200" kern="1200" dirty="0">
                <a:solidFill>
                  <a:schemeClr val="tx1"/>
                </a:solidFill>
                <a:effectLst/>
                <a:latin typeface="+mn-lt"/>
                <a:ea typeface="+mn-ea"/>
                <a:cs typeface="+mn-cs"/>
              </a:rPr>
              <a:t>Korte Plan, Do, Check, Act </a:t>
            </a:r>
            <a:r>
              <a:rPr lang="en-GB" sz="1200" kern="1200" dirty="0" err="1">
                <a:solidFill>
                  <a:schemeClr val="tx1"/>
                </a:solidFill>
                <a:effectLst/>
                <a:latin typeface="+mn-lt"/>
                <a:ea typeface="+mn-ea"/>
                <a:cs typeface="+mn-cs"/>
              </a:rPr>
              <a:t>cyclus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81681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427418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330934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7012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Vraag vanuit de ORS is om een basismeetnetwerk neer te zetten dat meet bij de bron. Stapsgewijs kan middels extrapolatie een geluidskaart gemaakt worden op basis van meetgegevens.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meetsysteem dient zo te worden ingericht dat de meetgegevens kunnen worden ingezet om wettelijke geluidberekening te valideren.</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60765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Eerdere </a:t>
            </a:r>
            <a:r>
              <a:rPr lang="nl-NL" dirty="0"/>
              <a:t>en lopende geluidswerk:</a:t>
            </a:r>
          </a:p>
          <a:p>
            <a:r>
              <a:rPr lang="nl-NL" dirty="0"/>
              <a:t>- Monitoren geluid van militaire activiteiten </a:t>
            </a:r>
            <a:r>
              <a:rPr lang="nl-NL" dirty="0" err="1"/>
              <a:t>Vliehors</a:t>
            </a:r>
            <a:r>
              <a:rPr lang="nl-NL" dirty="0"/>
              <a:t> iov Gemeente Texel</a:t>
            </a:r>
          </a:p>
          <a:p>
            <a:r>
              <a:rPr lang="nl-NL" dirty="0"/>
              <a:t>- NL infrageluid meetnetwerk voor bronidentificatie van trillingen incl. weersafhankelijke propagatie</a:t>
            </a:r>
          </a:p>
          <a:p>
            <a:r>
              <a:rPr lang="nl-NL" dirty="0"/>
              <a:t>- Globale monitoring nucleaire testen voor VN verdrag met geluid en seismische metingen</a:t>
            </a:r>
          </a:p>
          <a:p>
            <a:r>
              <a:rPr lang="nl-NL" dirty="0"/>
              <a:t>- </a:t>
            </a:r>
            <a:r>
              <a:rPr lang="nl-NL" dirty="0" err="1"/>
              <a:t>Seismo</a:t>
            </a:r>
            <a:r>
              <a:rPr lang="nl-NL" dirty="0"/>
              <a:t>-akoestisch forensische metingen en onderzoek </a:t>
            </a:r>
            <a:r>
              <a:rPr lang="nl-NL" dirty="0" err="1"/>
              <a:t>nav</a:t>
            </a:r>
            <a:r>
              <a:rPr lang="nl-NL" dirty="0"/>
              <a:t> vuurwerkramp Enschede, explosie Moerdijk</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71749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start en landing wordt de geluidsemissie bepaald met een verschillende meettechnieken om de bron uniek te kunnen identificeren. Er wordt over een brede frequentieband gemeten om trillingen en geluid te kunnen onderscheiden.</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29029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Kennisopbouw van geluidsproductie per vliegtuig</a:t>
            </a:r>
          </a:p>
          <a:p>
            <a:r>
              <a:rPr lang="nl-NL" sz="1200" kern="1200" dirty="0">
                <a:solidFill>
                  <a:schemeClr val="tx1"/>
                </a:solidFill>
                <a:effectLst/>
                <a:latin typeface="+mn-lt"/>
                <a:ea typeface="+mn-ea"/>
                <a:cs typeface="+mn-cs"/>
              </a:rPr>
              <a:t>De geluidsproductie is afhankelijk van type vliegtuig, belading, leeftijd, start/landing traject etc. Metingen zullen inzicht geven in werkelijke emissie versus specificaties.</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47439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smtClean="0">
                <a:solidFill>
                  <a:schemeClr val="tx1"/>
                </a:solidFill>
                <a:latin typeface="+mn-lt"/>
                <a:ea typeface="+mn-ea"/>
                <a:cs typeface="+mn-cs"/>
              </a:rPr>
              <a:t>Afbeelding 7 </a:t>
            </a:r>
            <a:r>
              <a:rPr lang="nl-NL" sz="1200" b="0" i="0" u="none" strike="noStrike" kern="1200" baseline="0" dirty="0" smtClean="0">
                <a:solidFill>
                  <a:schemeClr val="tx1"/>
                </a:solidFill>
                <a:latin typeface="+mn-lt"/>
                <a:ea typeface="+mn-ea"/>
                <a:cs typeface="+mn-cs"/>
              </a:rPr>
              <a:t>Kandidaat-meetlocaties, alternatief meetsysteem. De kleuraanduiding geeft per locatie aan of overwegend startend verkeer (blauw), naderend verkeer (groen) of beide (oranje) worden gemeten.</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03849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Metingen van de burger</a:t>
            </a:r>
          </a:p>
          <a:p>
            <a:r>
              <a:rPr lang="nl-NL" sz="1200" kern="1200" dirty="0">
                <a:solidFill>
                  <a:schemeClr val="tx1"/>
                </a:solidFill>
                <a:effectLst/>
                <a:latin typeface="+mn-lt"/>
                <a:ea typeface="+mn-ea"/>
                <a:cs typeface="+mn-cs"/>
              </a:rPr>
              <a:t>Forse uitbreiding van aantal meetpunten op basis van </a:t>
            </a:r>
            <a:r>
              <a:rPr lang="nl-NL" sz="1200" kern="1200" dirty="0" err="1">
                <a:solidFill>
                  <a:schemeClr val="tx1"/>
                </a:solidFill>
                <a:effectLst/>
                <a:latin typeface="+mn-lt"/>
                <a:ea typeface="+mn-ea"/>
                <a:cs typeface="+mn-cs"/>
              </a:rPr>
              <a:t>citizen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science</a:t>
            </a:r>
            <a:r>
              <a:rPr lang="nl-NL" sz="1200" kern="1200" dirty="0">
                <a:solidFill>
                  <a:schemeClr val="tx1"/>
                </a:solidFill>
                <a:effectLst/>
                <a:latin typeface="+mn-lt"/>
                <a:ea typeface="+mn-ea"/>
                <a:cs typeface="+mn-cs"/>
              </a:rPr>
              <a:t> die bijdragen aan kwantificatie geluidsbelasting en model validatie. Eenvoudige toegankelijkheid via app.</a:t>
            </a:r>
          </a:p>
          <a:p>
            <a:pPr lvl="0"/>
            <a:r>
              <a:rPr lang="nl-NL" sz="1200" kern="1200" dirty="0">
                <a:solidFill>
                  <a:schemeClr val="tx1"/>
                </a:solidFill>
                <a:effectLst/>
                <a:latin typeface="+mn-lt"/>
                <a:ea typeface="+mn-ea"/>
                <a:cs typeface="+mn-cs"/>
              </a:rPr>
              <a:t>Mobiele opstelling om lokaal te meten</a:t>
            </a:r>
          </a:p>
          <a:p>
            <a:r>
              <a:rPr lang="nl-NL" sz="1200" kern="1200" dirty="0">
                <a:solidFill>
                  <a:schemeClr val="tx1"/>
                </a:solidFill>
                <a:effectLst/>
                <a:latin typeface="+mn-lt"/>
                <a:ea typeface="+mn-ea"/>
                <a:cs typeface="+mn-cs"/>
              </a:rPr>
              <a:t>Volledige metingen en weersafhankelijke modelering door zowel aan de bron, in het open veld en bij de burger te meten. Extra metingen voorzien om meer inzicht te krijgen.</a:t>
            </a:r>
          </a:p>
          <a:p>
            <a:pPr lvl="0"/>
            <a:r>
              <a:rPr lang="nl-NL" sz="1200" b="1" kern="1200" dirty="0">
                <a:solidFill>
                  <a:schemeClr val="tx1"/>
                </a:solidFill>
                <a:effectLst/>
                <a:latin typeface="+mn-lt"/>
                <a:ea typeface="+mn-ea"/>
                <a:cs typeface="+mn-cs"/>
              </a:rPr>
              <a:t>Gesprek met de omgeving – burgers</a:t>
            </a:r>
          </a:p>
          <a:p>
            <a:r>
              <a:rPr lang="nl-NL" sz="1200" kern="1200" dirty="0">
                <a:solidFill>
                  <a:schemeClr val="tx1"/>
                </a:solidFill>
                <a:effectLst/>
                <a:latin typeface="+mn-lt"/>
                <a:ea typeface="+mn-ea"/>
                <a:cs typeface="+mn-cs"/>
              </a:rPr>
              <a:t>Gebruik van app, inzicht in meetgegevens, helpdesk voor vragen, gezamenlijk nadenken over rapportage en productontwikkeling.</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11265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Directe zichtbaarheid van metingen </a:t>
            </a:r>
          </a:p>
          <a:p>
            <a:r>
              <a:rPr lang="nl-NL" sz="1200" kern="1200" dirty="0">
                <a:solidFill>
                  <a:schemeClr val="tx1"/>
                </a:solidFill>
                <a:effectLst/>
                <a:latin typeface="+mn-lt"/>
                <a:ea typeface="+mn-ea"/>
                <a:cs typeface="+mn-cs"/>
              </a:rPr>
              <a:t>In (</a:t>
            </a:r>
            <a:r>
              <a:rPr lang="nl-NL" sz="1200" kern="1200" dirty="0" err="1">
                <a:solidFill>
                  <a:schemeClr val="tx1"/>
                </a:solidFill>
                <a:effectLst/>
                <a:latin typeface="+mn-lt"/>
                <a:ea typeface="+mn-ea"/>
                <a:cs typeface="+mn-cs"/>
              </a:rPr>
              <a:t>near</a:t>
            </a:r>
            <a:r>
              <a:rPr lang="nl-NL" sz="1200" kern="1200" dirty="0">
                <a:solidFill>
                  <a:schemeClr val="tx1"/>
                </a:solidFill>
                <a:effectLst/>
                <a:latin typeface="+mn-lt"/>
                <a:ea typeface="+mn-ea"/>
                <a:cs typeface="+mn-cs"/>
              </a:rPr>
              <a:t>) real-time kunnen de meetgegevens ingezien worden via het web en digitale producten, inclusief weerparameters en vliegbewegingen.</a:t>
            </a:r>
          </a:p>
          <a:p>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Directe zichtbaarheid en modeloutput</a:t>
            </a:r>
          </a:p>
          <a:p>
            <a:r>
              <a:rPr lang="nl-NL" sz="1200" kern="1200" dirty="0">
                <a:solidFill>
                  <a:schemeClr val="tx1"/>
                </a:solidFill>
                <a:effectLst/>
                <a:latin typeface="+mn-lt"/>
                <a:ea typeface="+mn-ea"/>
                <a:cs typeface="+mn-cs"/>
              </a:rPr>
              <a:t>Op basis van het weer (wind, temperatuur en vochtgehalte) en de vliegbewegingen kunnen forecast (op T+0) over de geluidsbelasting voor de regio afgegeven worden.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88839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pic>
        <p:nvPicPr>
          <p:cNvPr id="2" name="Afbeelding 1"/>
          <p:cNvPicPr>
            <a:picLocks noChangeAspect="1"/>
          </p:cNvPicPr>
          <p:nvPr userDrawn="1"/>
        </p:nvPicPr>
        <p:blipFill rotWithShape="1">
          <a:blip r:embed="rId4" cstate="print">
            <a:extLst>
              <a:ext uri="{28A0092B-C50C-407E-A947-70E740481C1C}">
                <a14:useLocalDpi xmlns:a14="http://schemas.microsoft.com/office/drawing/2010/main" val="0"/>
              </a:ext>
            </a:extLst>
          </a:blip>
          <a:srcRect l="53556"/>
          <a:stretch/>
        </p:blipFill>
        <p:spPr>
          <a:xfrm>
            <a:off x="6421120" y="-424738"/>
            <a:ext cx="4246889" cy="200254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fld id="{41D0C915-D119-4D36-8C90-5BE70C2CD637}" type="datetime4">
              <a:rPr lang="en-US" smtClean="0"/>
              <a:t>November 22, 2018</a:t>
            </a:fld>
            <a:endParaRPr lang="nl-NL" dirty="0"/>
          </a:p>
        </p:txBody>
      </p:sp>
      <p:sp>
        <p:nvSpPr>
          <p:cNvPr id="17" name="Tijdelijke aanduiding voor voettekst 16"/>
          <p:cNvSpPr>
            <a:spLocks noGrp="1"/>
          </p:cNvSpPr>
          <p:nvPr>
            <p:ph type="ftr" sz="quarter" idx="11"/>
          </p:nvPr>
        </p:nvSpPr>
        <p:spPr/>
        <p:txBody>
          <a:bodyPr/>
          <a:lstStyle/>
          <a:p>
            <a:r>
              <a:rPr lang="nl-NL"/>
              <a:t>Royal Netherlands Meteorological Institute</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xmlns="">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fld id="{00161CE7-B84D-44F8-A6B4-8E83F7708D38}" type="datetime4">
              <a:rPr lang="en-US" smtClean="0"/>
              <a:t>November 22, 2018</a:t>
            </a:fld>
            <a:endParaRPr lang="nl-NL" dirty="0"/>
          </a:p>
        </p:txBody>
      </p:sp>
      <p:sp>
        <p:nvSpPr>
          <p:cNvPr id="13" name="Tijdelijke aanduiding voor voettekst 12"/>
          <p:cNvSpPr>
            <a:spLocks noGrp="1"/>
          </p:cNvSpPr>
          <p:nvPr>
            <p:ph type="ftr" sz="quarter" idx="11"/>
          </p:nvPr>
        </p:nvSpPr>
        <p:spPr/>
        <p:txBody>
          <a:bodyPr/>
          <a:lstStyle/>
          <a:p>
            <a:r>
              <a:rPr lang="nl-NL"/>
              <a:t>Royal Netherlands Meteorological Institute</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4B44630C-D730-4D32-AA0A-15EAB4906FD5}" type="datetime4">
              <a:rPr lang="en-US" smtClean="0"/>
              <a:t>November 22, 2018</a:t>
            </a:fld>
            <a:endParaRPr lang="nl-NL" dirty="0"/>
          </a:p>
        </p:txBody>
      </p:sp>
      <p:sp>
        <p:nvSpPr>
          <p:cNvPr id="12" name="Tijdelijke aanduiding voor voettekst 11"/>
          <p:cNvSpPr>
            <a:spLocks noGrp="1"/>
          </p:cNvSpPr>
          <p:nvPr>
            <p:ph type="ftr" sz="quarter" idx="11"/>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fld id="{4D9470E2-5DE2-4459-9354-5A262278ADC9}" type="datetime4">
              <a:rPr lang="en-US" smtClean="0"/>
              <a:t>November 22, 2018</a:t>
            </a:fld>
            <a:endParaRPr lang="nl-NL" dirty="0"/>
          </a:p>
        </p:txBody>
      </p:sp>
      <p:sp>
        <p:nvSpPr>
          <p:cNvPr id="18" name="Tijdelijke aanduiding voor voettekst 17"/>
          <p:cNvSpPr>
            <a:spLocks noGrp="1"/>
          </p:cNvSpPr>
          <p:nvPr>
            <p:ph type="ftr" sz="quarter" idx="15"/>
          </p:nvPr>
        </p:nvSpPr>
        <p:spPr/>
        <p:txBody>
          <a:bodyPr/>
          <a:lstStyle/>
          <a:p>
            <a:r>
              <a:rPr lang="nl-NL"/>
              <a:t>Royal Netherlands Meteorological Institute</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fld id="{D33AE1BA-D5F6-4B36-B092-81A5F1AA15B6}" type="datetime4">
              <a:rPr lang="en-US" smtClean="0"/>
              <a:t>November 22, 2018</a:t>
            </a:fld>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r>
              <a:rPr lang="nl-NL"/>
              <a:t>Royal Netherlands Meteorological Institute</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fld id="{E51FC0BC-BC75-42F6-BEBC-C145C46141C8}" type="datetime4">
              <a:rPr lang="en-US" smtClean="0"/>
              <a:t>November 22, 2018</a:t>
            </a:fld>
            <a:endParaRPr lang="nl-NL" dirty="0"/>
          </a:p>
        </p:txBody>
      </p:sp>
      <p:sp>
        <p:nvSpPr>
          <p:cNvPr id="7" name="Tijdelijke aanduiding voor voettekst 6"/>
          <p:cNvSpPr>
            <a:spLocks noGrp="1"/>
          </p:cNvSpPr>
          <p:nvPr>
            <p:ph type="ftr" sz="quarter" idx="11"/>
          </p:nvPr>
        </p:nvSpPr>
        <p:spPr/>
        <p:txBody>
          <a:bodyPr/>
          <a:lstStyle/>
          <a:p>
            <a:r>
              <a:rPr lang="nl-NL"/>
              <a:t>Royal Netherlands Meteorological Institute</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de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fld id="{31674A81-D841-4966-854D-F011E9FAE8B4}" type="datetime4">
              <a:rPr lang="en-US" smtClean="0"/>
              <a:t>November 22, 2018</a:t>
            </a:fld>
            <a:endParaRPr lang="nl-NL" dirty="0"/>
          </a:p>
        </p:txBody>
      </p:sp>
      <p:sp>
        <p:nvSpPr>
          <p:cNvPr id="12" name="Tijdelijke aanduiding voor voettekst 11"/>
          <p:cNvSpPr>
            <a:spLocks noGrp="1"/>
          </p:cNvSpPr>
          <p:nvPr>
            <p:ph type="ftr" sz="quarter" idx="12"/>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fld id="{7B003B9C-D5ED-4E48-A4B0-AA8FA56B4D58}" type="datetime4">
              <a:rPr lang="en-US" smtClean="0"/>
              <a:t>November 22, 2018</a:t>
            </a:fld>
            <a:endParaRPr lang="nl-NL" dirty="0"/>
          </a:p>
        </p:txBody>
      </p:sp>
      <p:sp>
        <p:nvSpPr>
          <p:cNvPr id="14" name="Tijdelijke aanduiding voor voettekst 13"/>
          <p:cNvSpPr>
            <a:spLocks noGrp="1"/>
          </p:cNvSpPr>
          <p:nvPr>
            <p:ph type="ftr" sz="quarter" idx="12"/>
          </p:nvPr>
        </p:nvSpPr>
        <p:spPr/>
        <p:txBody>
          <a:bodyPr/>
          <a:lstStyle/>
          <a:p>
            <a:r>
              <a:rPr lang="nl-NL"/>
              <a:t>Royal Netherlands Meteorological Institute</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fld id="{BE53D5EB-14A6-4420-BB2E-A55BAB90A012}" type="datetime4">
              <a:rPr lang="en-US" smtClean="0"/>
              <a:t>November 22, 2018</a:t>
            </a:fld>
            <a:endParaRPr lang="nl-NL" dirty="0"/>
          </a:p>
        </p:txBody>
      </p:sp>
      <p:sp>
        <p:nvSpPr>
          <p:cNvPr id="12" name="Tijdelijke aanduiding voor voettekst 11"/>
          <p:cNvSpPr>
            <a:spLocks noGrp="1"/>
          </p:cNvSpPr>
          <p:nvPr>
            <p:ph type="ftr" sz="quarter" idx="26"/>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de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fld id="{9CF0ECC8-52E6-4A54-86E7-65DD8173FE3B}" type="datetime4">
              <a:rPr lang="en-US" smtClean="0"/>
              <a:t>November 22, 2018</a:t>
            </a:fld>
            <a:endParaRPr lang="nl-NL" dirty="0"/>
          </a:p>
        </p:txBody>
      </p:sp>
      <p:sp>
        <p:nvSpPr>
          <p:cNvPr id="21" name="Tijdelijke aanduiding voor voettekst 20"/>
          <p:cNvSpPr>
            <a:spLocks noGrp="1"/>
          </p:cNvSpPr>
          <p:nvPr>
            <p:ph type="ftr" sz="quarter" idx="26"/>
          </p:nvPr>
        </p:nvSpPr>
        <p:spPr/>
        <p:txBody>
          <a:bodyPr/>
          <a:lstStyle/>
          <a:p>
            <a:r>
              <a:rPr lang="nl-NL"/>
              <a:t>Royal Netherlands Meteorological Institute</a:t>
            </a:r>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verticaal">
    <p:bg>
      <p:bgPr>
        <a:blipFill dpi="0" rotWithShape="1">
          <a:blip r:embed="rId2">
            <a:lum/>
          </a:blip>
          <a:srcRect/>
          <a:stretch>
            <a:fillRect t="-50000" b="-48000"/>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07" y="0"/>
            <a:ext cx="6166307" cy="6858000"/>
          </a:xfrm>
          <a:prstGeom prst="rect">
            <a:avLst/>
          </a:prstGeom>
        </p:spPr>
      </p:pic>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pic>
        <p:nvPicPr>
          <p:cNvPr id="2" name="Afbeelding 1"/>
          <p:cNvPicPr>
            <a:picLocks noChangeAspect="1"/>
          </p:cNvPicPr>
          <p:nvPr userDrawn="1"/>
        </p:nvPicPr>
        <p:blipFill rotWithShape="1">
          <a:blip r:embed="rId5" cstate="print">
            <a:extLst>
              <a:ext uri="{28A0092B-C50C-407E-A947-70E740481C1C}">
                <a14:useLocalDpi xmlns:a14="http://schemas.microsoft.com/office/drawing/2010/main" val="0"/>
              </a:ext>
            </a:extLst>
          </a:blip>
          <a:srcRect l="53556"/>
          <a:stretch/>
        </p:blipFill>
        <p:spPr>
          <a:xfrm>
            <a:off x="6421120" y="-424738"/>
            <a:ext cx="4246889" cy="2002540"/>
          </a:xfrm>
          <a:prstGeom prst="rect">
            <a:avLst/>
          </a:prstGeom>
        </p:spPr>
      </p:pic>
    </p:spTree>
    <p:extLst>
      <p:ext uri="{BB962C8B-B14F-4D97-AF65-F5344CB8AC3E}">
        <p14:creationId xmlns:p14="http://schemas.microsoft.com/office/powerpoint/2010/main" val="345557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fld id="{AD35BCAF-3769-45D5-975F-106F650309CC}" type="datetime4">
              <a:rPr lang="en-US" smtClean="0"/>
              <a:t>November 22, 2018</a:t>
            </a:fld>
            <a:endParaRPr lang="nl-NL" dirty="0"/>
          </a:p>
        </p:txBody>
      </p:sp>
      <p:sp>
        <p:nvSpPr>
          <p:cNvPr id="12" name="Tijdelijke aanduiding voor voettekst 11"/>
          <p:cNvSpPr>
            <a:spLocks noGrp="1"/>
          </p:cNvSpPr>
          <p:nvPr>
            <p:ph type="ftr" sz="quarter" idx="26"/>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xmlns="">
        <p15:guide id="1" pos="39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fld id="{57945328-71FE-4E02-A8A8-9B44522BF7B1}" type="datetime4">
              <a:rPr lang="en-US" smtClean="0"/>
              <a:t>November 22, 2018</a:t>
            </a:fld>
            <a:endParaRPr lang="nl-NL" dirty="0"/>
          </a:p>
        </p:txBody>
      </p:sp>
      <p:sp>
        <p:nvSpPr>
          <p:cNvPr id="10" name="Tijdelijke aanduiding voor voettekst 9"/>
          <p:cNvSpPr>
            <a:spLocks noGrp="1"/>
          </p:cNvSpPr>
          <p:nvPr>
            <p:ph type="ftr" sz="quarter" idx="15"/>
          </p:nvPr>
        </p:nvSpPr>
        <p:spPr/>
        <p:txBody>
          <a:bodyPr/>
          <a:lstStyle/>
          <a:p>
            <a:r>
              <a:rPr lang="nl-NL"/>
              <a:t>Royal Netherlands Meteorological Institute</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02649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fld id="{99442EC8-5EB5-458D-AFD4-1907819E204C}" type="datetime4">
              <a:rPr lang="en-US" smtClean="0"/>
              <a:t>November 22, 2018</a:t>
            </a:fld>
            <a:endParaRPr lang="nl-NL" dirty="0"/>
          </a:p>
        </p:txBody>
      </p:sp>
      <p:sp>
        <p:nvSpPr>
          <p:cNvPr id="10" name="Tijdelijke aanduiding voor voettekst 9"/>
          <p:cNvSpPr>
            <a:spLocks noGrp="1"/>
          </p:cNvSpPr>
          <p:nvPr>
            <p:ph type="ftr" sz="quarter" idx="15"/>
          </p:nvPr>
        </p:nvSpPr>
        <p:spPr/>
        <p:txBody>
          <a:bodyPr/>
          <a:lstStyle/>
          <a:p>
            <a:r>
              <a:rPr lang="nl-NL"/>
              <a:t>Royal Netherlands Meteorological Institute</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5015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fld id="{FB24A10B-CE75-4793-B2FB-12DAE648DAE5}" type="datetime4">
              <a:rPr lang="en-US" smtClean="0"/>
              <a:t>November 22, 2018</a:t>
            </a:fld>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r>
              <a:rPr lang="nl-NL"/>
              <a:t>Royal Netherlands Meteorological Institute</a:t>
            </a:r>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fld id="{16488BFB-7F36-4FD6-9000-E6E99C6A55B4}" type="datetime4">
              <a:rPr lang="en-US" smtClean="0"/>
              <a:t>November 22, 2018</a:t>
            </a:fld>
            <a:endParaRPr lang="nl-NL" dirty="0"/>
          </a:p>
        </p:txBody>
      </p:sp>
      <p:sp>
        <p:nvSpPr>
          <p:cNvPr id="10" name="Tijdelijke aanduiding voor voettekst 9"/>
          <p:cNvSpPr>
            <a:spLocks noGrp="1"/>
          </p:cNvSpPr>
          <p:nvPr>
            <p:ph type="ftr" sz="quarter" idx="16"/>
          </p:nvPr>
        </p:nvSpPr>
        <p:spPr/>
        <p:txBody>
          <a:bodyPr/>
          <a:lstStyle/>
          <a:p>
            <a:r>
              <a:rPr lang="nl-NL"/>
              <a:t>Royal Netherlands Meteorological Institute</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fld id="{BE7A6251-4FC3-4EFA-8B01-EC48CF78141F}" type="datetime4">
              <a:rPr lang="en-US" smtClean="0"/>
              <a:t>November 22, 2018</a:t>
            </a:fld>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r>
              <a:rPr lang="nl-NL"/>
              <a:t>Royal Netherlands Meteorological Institute</a:t>
            </a:r>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fld id="{B5C12A33-2859-4B51-AD8C-E6B102F43A3B}" type="datetime4">
              <a:rPr lang="en-US" smtClean="0"/>
              <a:t>November 22, 2018</a:t>
            </a:fld>
            <a:endParaRPr lang="nl-NL" dirty="0"/>
          </a:p>
        </p:txBody>
      </p:sp>
      <p:sp>
        <p:nvSpPr>
          <p:cNvPr id="9" name="Tijdelijke aanduiding voor voettekst 8"/>
          <p:cNvSpPr>
            <a:spLocks noGrp="1"/>
          </p:cNvSpPr>
          <p:nvPr>
            <p:ph type="ftr" sz="quarter" idx="16"/>
          </p:nvPr>
        </p:nvSpPr>
        <p:spPr/>
        <p:txBody>
          <a:bodyPr/>
          <a:lstStyle/>
          <a:p>
            <a:r>
              <a:rPr lang="nl-NL"/>
              <a:t>Royal Netherlands Meteorological Institute</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fld id="{39704AFD-521F-42D1-B749-C4E81CDB67F6}" type="datetime4">
              <a:rPr lang="en-US" smtClean="0"/>
              <a:t>November 22, 2018</a:t>
            </a:fld>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r>
              <a:rPr lang="nl-NL"/>
              <a:t>Royal Netherlands Meteorological Institute</a:t>
            </a:r>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fld id="{739FDE43-FA56-480E-BF76-8C44FBBAFDE2}" type="datetime4">
              <a:rPr lang="en-US" smtClean="0"/>
              <a:t>November 22, 2018</a:t>
            </a:fld>
            <a:endParaRPr lang="nl-NL" dirty="0"/>
          </a:p>
        </p:txBody>
      </p:sp>
      <p:sp>
        <p:nvSpPr>
          <p:cNvPr id="6" name="Tijdelijke aanduiding voor voettekst 5"/>
          <p:cNvSpPr>
            <a:spLocks noGrp="1"/>
          </p:cNvSpPr>
          <p:nvPr>
            <p:ph type="ftr" sz="quarter" idx="16"/>
          </p:nvPr>
        </p:nvSpPr>
        <p:spPr/>
        <p:txBody>
          <a:bodyPr/>
          <a:lstStyle/>
          <a:p>
            <a:r>
              <a:rPr lang="nl-NL"/>
              <a:t>Royal Netherlands Meteorological Institute</a:t>
            </a:r>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verticaal">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1"/>
            <a:ext cx="6099173" cy="6873086"/>
          </a:xfrm>
          <a:prstGeom prst="rect">
            <a:avLst/>
          </a:prstGeom>
        </p:spPr>
      </p:pic>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pic>
        <p:nvPicPr>
          <p:cNvPr id="2" name="Afbeelding 1"/>
          <p:cNvPicPr>
            <a:picLocks noChangeAspect="1"/>
          </p:cNvPicPr>
          <p:nvPr userDrawn="1"/>
        </p:nvPicPr>
        <p:blipFill rotWithShape="1">
          <a:blip r:embed="rId5" cstate="print">
            <a:extLst>
              <a:ext uri="{28A0092B-C50C-407E-A947-70E740481C1C}">
                <a14:useLocalDpi xmlns:a14="http://schemas.microsoft.com/office/drawing/2010/main" val="0"/>
              </a:ext>
            </a:extLst>
          </a:blip>
          <a:srcRect l="53556"/>
          <a:stretch/>
        </p:blipFill>
        <p:spPr>
          <a:xfrm>
            <a:off x="6421120" y="-424738"/>
            <a:ext cx="4246889" cy="2002540"/>
          </a:xfrm>
          <a:prstGeom prst="rect">
            <a:avLst/>
          </a:prstGeom>
        </p:spPr>
      </p:pic>
    </p:spTree>
    <p:extLst>
      <p:ext uri="{BB962C8B-B14F-4D97-AF65-F5344CB8AC3E}">
        <p14:creationId xmlns:p14="http://schemas.microsoft.com/office/powerpoint/2010/main" val="229744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fld id="{24DD5870-647E-47C9-9DBE-56F672B81189}" type="datetime4">
              <a:rPr lang="en-US" smtClean="0"/>
              <a:t>November 22, 2018</a:t>
            </a:fld>
            <a:endParaRPr lang="nl-NL" dirty="0"/>
          </a:p>
        </p:txBody>
      </p:sp>
      <p:sp>
        <p:nvSpPr>
          <p:cNvPr id="11" name="Tijdelijke aanduiding voor voettekst 10"/>
          <p:cNvSpPr>
            <a:spLocks noGrp="1"/>
          </p:cNvSpPr>
          <p:nvPr>
            <p:ph type="ftr" sz="quarter" idx="15"/>
          </p:nvPr>
        </p:nvSpPr>
        <p:spPr/>
        <p:txBody>
          <a:bodyPr/>
          <a:lstStyle/>
          <a:p>
            <a:r>
              <a:rPr lang="nl-NL"/>
              <a:t>Royal Netherlands Meteorological Institute</a:t>
            </a:r>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fld id="{6C7C14F7-C22B-4AA9-96BD-5968BBFC4054}" type="datetime4">
              <a:rPr lang="en-US" smtClean="0"/>
              <a:t>November 22, 2018</a:t>
            </a:fld>
            <a:endParaRPr lang="nl-NL" dirty="0"/>
          </a:p>
        </p:txBody>
      </p:sp>
      <p:sp>
        <p:nvSpPr>
          <p:cNvPr id="12" name="Tijdelijke aanduiding voor voettekst 11"/>
          <p:cNvSpPr>
            <a:spLocks noGrp="1"/>
          </p:cNvSpPr>
          <p:nvPr>
            <p:ph type="ftr" sz="quarter" idx="17"/>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fld id="{9581BF40-1B78-4060-A915-9DD66E7EC131}" type="datetime4">
              <a:rPr lang="en-US" smtClean="0"/>
              <a:t>November 22, 2018</a:t>
            </a:fld>
            <a:endParaRPr lang="nl-NL" dirty="0"/>
          </a:p>
        </p:txBody>
      </p:sp>
      <p:sp>
        <p:nvSpPr>
          <p:cNvPr id="15" name="Tijdelijke aanduiding voor voettekst 14"/>
          <p:cNvSpPr>
            <a:spLocks noGrp="1"/>
          </p:cNvSpPr>
          <p:nvPr>
            <p:ph type="ftr" sz="quarter" idx="21"/>
          </p:nvPr>
        </p:nvSpPr>
        <p:spPr/>
        <p:txBody>
          <a:bodyPr/>
          <a:lstStyle/>
          <a:p>
            <a:r>
              <a:rPr lang="nl-NL"/>
              <a:t>Royal Netherlands Meteorological Institute</a:t>
            </a:r>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xmlns="">
        <p15:guide id="1" orient="horz" pos="1661">
          <p15:clr>
            <a:srgbClr val="FBAE40"/>
          </p15:clr>
        </p15:guide>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3344C301-6A6E-4EE1-B710-F8D6CB0416D4}" type="datetime4">
              <a:rPr lang="en-US" smtClean="0"/>
              <a:t>November 22, 2018</a:t>
            </a:fld>
            <a:endParaRPr lang="nl-NL" dirty="0"/>
          </a:p>
        </p:txBody>
      </p:sp>
      <p:sp>
        <p:nvSpPr>
          <p:cNvPr id="8" name="Tijdelijke aanduiding voor voettekst 7"/>
          <p:cNvSpPr>
            <a:spLocks noGrp="1"/>
          </p:cNvSpPr>
          <p:nvPr>
            <p:ph type="ftr" sz="quarter" idx="23"/>
          </p:nvPr>
        </p:nvSpPr>
        <p:spPr/>
        <p:txBody>
          <a:bodyPr/>
          <a:lstStyle/>
          <a:p>
            <a:r>
              <a:rPr lang="nl-NL"/>
              <a:t>Royal Netherlands Meteorological Institute</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28009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8FA12E51-B6DB-4AC6-A092-281B87AC912D}" type="datetime4">
              <a:rPr lang="en-US" smtClean="0"/>
              <a:t>November 22, 2018</a:t>
            </a:fld>
            <a:endParaRPr lang="nl-NL" dirty="0"/>
          </a:p>
        </p:txBody>
      </p:sp>
      <p:sp>
        <p:nvSpPr>
          <p:cNvPr id="8" name="Tijdelijke aanduiding voor voettekst 7"/>
          <p:cNvSpPr>
            <a:spLocks noGrp="1"/>
          </p:cNvSpPr>
          <p:nvPr>
            <p:ph type="ftr" sz="quarter" idx="23"/>
          </p:nvPr>
        </p:nvSpPr>
        <p:spPr/>
        <p:txBody>
          <a:bodyPr/>
          <a:lstStyle/>
          <a:p>
            <a:r>
              <a:rPr lang="nl-NL"/>
              <a:t>Royal Netherlands Meteorological Institute</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lumMod val="65000"/>
                  <a:lumOff val="35000"/>
                </a:schemeClr>
              </a:solidFill>
            </a:endParaRPr>
          </a:p>
        </p:txBody>
      </p:sp>
      <p:pic>
        <p:nvPicPr>
          <p:cNvPr id="11" name="Afbeelding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4" name="Tijdelijke aanduiding voor afbeelding 3"/>
          <p:cNvSpPr>
            <a:spLocks noGrp="1" noChangeAspect="1"/>
          </p:cNvSpPr>
          <p:nvPr>
            <p:ph type="pic" sz="quarter" idx="19"/>
          </p:nvPr>
        </p:nvSpPr>
        <p:spPr>
          <a:xfrm>
            <a:off x="3421851" y="3926077"/>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fld id="{B0BE65DE-DAB1-4E03-B98E-84186CC0796D}" type="datetime4">
              <a:rPr lang="en-US" smtClean="0"/>
              <a:t>November 22, 2018</a:t>
            </a:fld>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r>
              <a:rPr lang="nl-NL"/>
              <a:t>Royal Netherlands Meteorological Institute</a:t>
            </a:r>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8" name="Afbeelding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3556"/>
          <a:stretch/>
        </p:blipFill>
        <p:spPr>
          <a:xfrm>
            <a:off x="6421117" y="-441992"/>
            <a:ext cx="4246889" cy="200254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pos="3636">
          <p15:clr>
            <a:srgbClr val="FBAE40"/>
          </p15:clr>
        </p15:guide>
        <p15:guide id="2" pos="40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101751" y="575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53556"/>
          <a:stretch/>
        </p:blipFill>
        <p:spPr>
          <a:xfrm>
            <a:off x="6421120" y="-424738"/>
            <a:ext cx="4246889" cy="2002540"/>
          </a:xfrm>
          <a:prstGeom prst="rect">
            <a:avLst/>
          </a:prstGeom>
        </p:spPr>
      </p:pic>
      <p:pic>
        <p:nvPicPr>
          <p:cNvPr id="14" name="Afbeelding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6598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fld id="{499931C4-E250-4D16-A2E6-F4BAEB73F44D}" type="datetime4">
              <a:rPr lang="en-US" smtClean="0"/>
              <a:t>November 22, 2018</a:t>
            </a:fld>
            <a:endParaRPr lang="nl-NL" dirty="0"/>
          </a:p>
        </p:txBody>
      </p:sp>
      <p:sp>
        <p:nvSpPr>
          <p:cNvPr id="9" name="Tijdelijke aanduiding voor voettekst 8"/>
          <p:cNvSpPr>
            <a:spLocks noGrp="1"/>
          </p:cNvSpPr>
          <p:nvPr>
            <p:ph type="ftr" sz="quarter" idx="21"/>
          </p:nvPr>
        </p:nvSpPr>
        <p:spPr/>
        <p:txBody>
          <a:bodyPr/>
          <a:lstStyle/>
          <a:p>
            <a:r>
              <a:rPr lang="nl-NL"/>
              <a:t>Royal Netherlands Meteorological Institute</a:t>
            </a:r>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de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fld id="{3C9D6F32-5E3F-47C7-AEF7-A5B1DBE8A5FE}" type="datetime4">
              <a:rPr lang="en-US" smtClean="0"/>
              <a:t>November 22, 2018</a:t>
            </a:fld>
            <a:endParaRPr lang="nl-NL" dirty="0"/>
          </a:p>
        </p:txBody>
      </p:sp>
      <p:sp>
        <p:nvSpPr>
          <p:cNvPr id="18" name="Tijdelijke aanduiding voor voettekst 17"/>
          <p:cNvSpPr>
            <a:spLocks noGrp="1"/>
          </p:cNvSpPr>
          <p:nvPr>
            <p:ph type="ftr" sz="quarter" idx="15"/>
          </p:nvPr>
        </p:nvSpPr>
        <p:spPr/>
        <p:txBody>
          <a:bodyPr/>
          <a:lstStyle/>
          <a:p>
            <a:r>
              <a:rPr lang="nl-NL"/>
              <a:t>Royal Netherlands Meteorological Institute</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fld id="{D5FA9A16-9D98-4DBE-9332-7750BC4C48C9}" type="datetime4">
              <a:rPr lang="en-US" smtClean="0"/>
              <a:t>November 22, 2018</a:t>
            </a:fld>
            <a:endParaRPr lang="nl-NL" dirty="0"/>
          </a:p>
        </p:txBody>
      </p:sp>
      <p:sp>
        <p:nvSpPr>
          <p:cNvPr id="12" name="Tijdelijke aanduiding voor voettekst 11"/>
          <p:cNvSpPr>
            <a:spLocks noGrp="1"/>
          </p:cNvSpPr>
          <p:nvPr>
            <p:ph type="ftr" sz="quarter" idx="15"/>
          </p:nvPr>
        </p:nvSpPr>
        <p:spPr/>
        <p:txBody>
          <a:bodyPr/>
          <a:lstStyle/>
          <a:p>
            <a:r>
              <a:rPr lang="nl-NL"/>
              <a:t>Royal Netherlands Meteorological Institute</a:t>
            </a:r>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xmlns="">
        <p15:guide id="1" orient="horz" pos="1661" userDrawn="1">
          <p15:clr>
            <a:srgbClr val="FBAE40"/>
          </p15:clr>
        </p15:guide>
        <p15:guide id="2" orient="horz" pos="26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CC2F95C-FF1E-4227-8C32-15E663AE5591}" type="datetime4">
              <a:rPr lang="en-US" smtClean="0"/>
              <a:t>November 22, 2018</a:t>
            </a:fld>
            <a:endParaRPr lang="nl-NL" dirty="0"/>
          </a:p>
        </p:txBody>
      </p:sp>
      <p:sp>
        <p:nvSpPr>
          <p:cNvPr id="15" name="Tijdelijke aanduiding voor voettekst 14"/>
          <p:cNvSpPr>
            <a:spLocks noGrp="1"/>
          </p:cNvSpPr>
          <p:nvPr>
            <p:ph type="ftr" sz="quarter" idx="11"/>
          </p:nvPr>
        </p:nvSpPr>
        <p:spPr/>
        <p:txBody>
          <a:bodyPr/>
          <a:lstStyle/>
          <a:p>
            <a:r>
              <a:rPr lang="nl-NL"/>
              <a:t>Royal Netherlands Meteorological Institute</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fld id="{C937F6F2-5D6E-45B1-89F6-B1969D0CEABF}" type="datetime4">
              <a:rPr lang="en-US" smtClean="0"/>
              <a:t>November 22, 2018</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r>
              <a:rPr lang="nl-NL" dirty="0"/>
              <a:t>Royal Netherlands Meteorological </a:t>
            </a:r>
            <a:r>
              <a:rPr lang="nl-NL" dirty="0" err="1"/>
              <a:t>Institute</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6" r:id="rId1"/>
    <p:sldLayoutId id="2147483744" r:id="rId2"/>
    <p:sldLayoutId id="2147483743" r:id="rId3"/>
    <p:sldLayoutId id="2147483738" r:id="rId4"/>
    <p:sldLayoutId id="2147483742" r:id="rId5"/>
    <p:sldLayoutId id="2147483690" r:id="rId6"/>
    <p:sldLayoutId id="2147483728" r:id="rId7"/>
    <p:sldLayoutId id="2147483651" r:id="rId8"/>
    <p:sldLayoutId id="2147483652" r:id="rId9"/>
    <p:sldLayoutId id="2147483653" r:id="rId10"/>
    <p:sldLayoutId id="2147483654" r:id="rId11"/>
    <p:sldLayoutId id="2147483655" r:id="rId12"/>
    <p:sldLayoutId id="2147483656" r:id="rId13"/>
    <p:sldLayoutId id="2147483689" r:id="rId14"/>
    <p:sldLayoutId id="2147483712" r:id="rId15"/>
    <p:sldLayoutId id="2147483711" r:id="rId16"/>
    <p:sldLayoutId id="2147483675" r:id="rId17"/>
    <p:sldLayoutId id="2147483657" r:id="rId18"/>
    <p:sldLayoutId id="2147483691" r:id="rId19"/>
    <p:sldLayoutId id="2147483729" r:id="rId20"/>
    <p:sldLayoutId id="2147483739" r:id="rId21"/>
    <p:sldLayoutId id="2147483740" r:id="rId22"/>
    <p:sldLayoutId id="2147483718" r:id="rId23"/>
    <p:sldLayoutId id="2147483717" r:id="rId24"/>
    <p:sldLayoutId id="2147483714" r:id="rId25"/>
    <p:sldLayoutId id="2147483713" r:id="rId26"/>
    <p:sldLayoutId id="2147483716" r:id="rId27"/>
    <p:sldLayoutId id="2147483715" r:id="rId28"/>
    <p:sldLayoutId id="2147483707" r:id="rId29"/>
    <p:sldLayoutId id="2147483667" r:id="rId30"/>
    <p:sldLayoutId id="2147483702" r:id="rId31"/>
    <p:sldLayoutId id="2147483721" r:id="rId32"/>
    <p:sldLayoutId id="2147483700" r:id="rId33"/>
    <p:sldLayoutId id="2147483692" r:id="rId34"/>
    <p:sldLayoutId id="2147483722" r:id="rId35"/>
    <p:sldLayoutId id="2147483723" r:id="rId36"/>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_qcWh1-LeAhWE-aQKHdTrCycQjRx6BAgBEAU&amp;url=https://www.stukadoorsbedrijf.nu/stappenplan.html&amp;psig=AOvVaw0LhT4ep3cQO-ii7PfseECu&amp;ust=1542793322684969"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uoZuv0uLeAhWCC-wKHTDgC9AQjRx6BAgBEAU&amp;url=https://www.doof.nl/tag/geluidsoverlast/&amp;psig=AOvVaw3ftLxUrsn7Je5pfYz0Ie03&amp;ust=1542791908328745"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6556176" y="3108095"/>
            <a:ext cx="5004000" cy="1403350"/>
          </a:xfrm>
        </p:spPr>
        <p:txBody>
          <a:bodyPr/>
          <a:lstStyle/>
          <a:p>
            <a:pPr algn="ctr"/>
            <a:r>
              <a:rPr lang="nl-NL" b="1" dirty="0">
                <a:solidFill>
                  <a:schemeClr val="tx1">
                    <a:lumMod val="75000"/>
                    <a:lumOff val="25000"/>
                  </a:schemeClr>
                </a:solidFill>
              </a:rPr>
              <a:t>Akoestische  </a:t>
            </a:r>
            <a:br>
              <a:rPr lang="nl-NL" b="1" dirty="0">
                <a:solidFill>
                  <a:schemeClr val="tx1">
                    <a:lumMod val="75000"/>
                    <a:lumOff val="25000"/>
                  </a:schemeClr>
                </a:solidFill>
              </a:rPr>
            </a:br>
            <a:r>
              <a:rPr lang="nl-NL" b="1" dirty="0">
                <a:solidFill>
                  <a:schemeClr val="tx1">
                    <a:lumMod val="75000"/>
                    <a:lumOff val="25000"/>
                  </a:schemeClr>
                </a:solidFill>
              </a:rPr>
              <a:t>dienstverlening</a:t>
            </a:r>
          </a:p>
        </p:txBody>
      </p:sp>
      <p:sp>
        <p:nvSpPr>
          <p:cNvPr id="3" name="Tijdelijke aanduiding voor tekst 2"/>
          <p:cNvSpPr>
            <a:spLocks noGrp="1"/>
          </p:cNvSpPr>
          <p:nvPr>
            <p:ph type="body" sz="quarter" idx="21"/>
          </p:nvPr>
        </p:nvSpPr>
        <p:spPr>
          <a:xfrm>
            <a:off x="6553200" y="4296229"/>
            <a:ext cx="5004000" cy="2431142"/>
          </a:xfrm>
        </p:spPr>
        <p:txBody>
          <a:bodyPr/>
          <a:lstStyle/>
          <a:p>
            <a:r>
              <a:rPr lang="nl-NL" b="1" dirty="0" err="1">
                <a:solidFill>
                  <a:schemeClr val="tx1">
                    <a:lumMod val="75000"/>
                    <a:lumOff val="25000"/>
                  </a:schemeClr>
                </a:solidFill>
              </a:rPr>
              <a:t>Läslo</a:t>
            </a:r>
            <a:r>
              <a:rPr lang="nl-NL" b="1" dirty="0">
                <a:solidFill>
                  <a:schemeClr val="tx1">
                    <a:lumMod val="75000"/>
                    <a:lumOff val="25000"/>
                  </a:schemeClr>
                </a:solidFill>
              </a:rPr>
              <a:t> Evers </a:t>
            </a:r>
          </a:p>
          <a:p>
            <a:r>
              <a:rPr lang="nl-NL" b="1" dirty="0">
                <a:solidFill>
                  <a:schemeClr val="tx1">
                    <a:lumMod val="75000"/>
                    <a:lumOff val="25000"/>
                  </a:schemeClr>
                </a:solidFill>
              </a:rPr>
              <a:t>- </a:t>
            </a:r>
            <a:r>
              <a:rPr lang="nl-NL" b="1" dirty="0" err="1">
                <a:solidFill>
                  <a:schemeClr val="tx1">
                    <a:lumMod val="75000"/>
                    <a:lumOff val="25000"/>
                  </a:schemeClr>
                </a:solidFill>
              </a:rPr>
              <a:t>Vakgroepmanager</a:t>
            </a:r>
            <a:r>
              <a:rPr lang="nl-NL" b="1" dirty="0">
                <a:solidFill>
                  <a:schemeClr val="tx1">
                    <a:lumMod val="75000"/>
                    <a:lumOff val="25000"/>
                  </a:schemeClr>
                </a:solidFill>
              </a:rPr>
              <a:t> RDSA, KNMI</a:t>
            </a:r>
          </a:p>
          <a:p>
            <a:r>
              <a:rPr lang="nl-NL" b="1" dirty="0">
                <a:solidFill>
                  <a:schemeClr val="tx1">
                    <a:lumMod val="75000"/>
                    <a:lumOff val="25000"/>
                  </a:schemeClr>
                </a:solidFill>
              </a:rPr>
              <a:t>- Hoogleraar </a:t>
            </a:r>
            <a:r>
              <a:rPr lang="nl-NL" b="1" dirty="0" err="1">
                <a:solidFill>
                  <a:schemeClr val="tx1">
                    <a:lumMod val="75000"/>
                    <a:lumOff val="25000"/>
                  </a:schemeClr>
                </a:solidFill>
              </a:rPr>
              <a:t>seismo</a:t>
            </a:r>
            <a:r>
              <a:rPr lang="nl-NL" b="1" dirty="0">
                <a:solidFill>
                  <a:schemeClr val="tx1">
                    <a:lumMod val="75000"/>
                    <a:lumOff val="25000"/>
                  </a:schemeClr>
                </a:solidFill>
              </a:rPr>
              <a:t>-akoestiek, TU Delft</a:t>
            </a:r>
          </a:p>
          <a:p>
            <a:pPr marL="285750" indent="-285750">
              <a:buFontTx/>
              <a:buChar char="-"/>
            </a:pPr>
            <a:endParaRPr lang="nl-NL" b="1" dirty="0">
              <a:solidFill>
                <a:schemeClr val="tx1">
                  <a:lumMod val="75000"/>
                  <a:lumOff val="25000"/>
                </a:schemeClr>
              </a:solidFill>
            </a:endParaRPr>
          </a:p>
          <a:p>
            <a:r>
              <a:rPr lang="nl-NL" b="1" dirty="0">
                <a:solidFill>
                  <a:schemeClr val="tx1">
                    <a:lumMod val="75000"/>
                    <a:lumOff val="25000"/>
                  </a:schemeClr>
                </a:solidFill>
              </a:rPr>
              <a:t>Jan Dekker </a:t>
            </a:r>
          </a:p>
          <a:p>
            <a:r>
              <a:rPr lang="nl-NL" b="1" dirty="0">
                <a:solidFill>
                  <a:schemeClr val="tx1">
                    <a:lumMod val="75000"/>
                    <a:lumOff val="25000"/>
                  </a:schemeClr>
                </a:solidFill>
              </a:rPr>
              <a:t>– Strategisch Business Manager</a:t>
            </a:r>
          </a:p>
          <a:p>
            <a:endParaRPr lang="nl-NL" dirty="0"/>
          </a:p>
        </p:txBody>
      </p:sp>
      <p:sp>
        <p:nvSpPr>
          <p:cNvPr id="4" name="Titel 3"/>
          <p:cNvSpPr>
            <a:spLocks noGrp="1"/>
          </p:cNvSpPr>
          <p:nvPr>
            <p:ph type="ctrTitle"/>
          </p:nvPr>
        </p:nvSpPr>
        <p:spPr/>
        <p:txBody>
          <a:bodyPr>
            <a:normAutofit fontScale="90000"/>
          </a:bodyPr>
          <a:lstStyle/>
          <a:p>
            <a:pPr algn="ctr"/>
            <a:r>
              <a:rPr lang="nl-NL" altLang="nl-NL" sz="3300" dirty="0">
                <a:solidFill>
                  <a:schemeClr val="tx1">
                    <a:lumMod val="75000"/>
                    <a:lumOff val="25000"/>
                  </a:schemeClr>
                </a:solidFill>
              </a:rPr>
              <a:t>Bijeenkomst</a:t>
            </a:r>
            <a:r>
              <a:rPr lang="nl-NL" altLang="nl-NL" dirty="0">
                <a:solidFill>
                  <a:schemeClr val="tx1">
                    <a:lumMod val="75000"/>
                    <a:lumOff val="25000"/>
                  </a:schemeClr>
                </a:solidFill>
              </a:rPr>
              <a:t/>
            </a:r>
            <a:br>
              <a:rPr lang="nl-NL" altLang="nl-NL" dirty="0">
                <a:solidFill>
                  <a:schemeClr val="tx1">
                    <a:lumMod val="75000"/>
                    <a:lumOff val="25000"/>
                  </a:schemeClr>
                </a:solidFill>
              </a:rPr>
            </a:br>
            <a:r>
              <a:rPr lang="nl-NL" altLang="nl-NL" sz="3300" dirty="0">
                <a:solidFill>
                  <a:schemeClr val="tx1">
                    <a:lumMod val="75000"/>
                    <a:lumOff val="25000"/>
                  </a:schemeClr>
                </a:solidFill>
              </a:rPr>
              <a:t>23-11-2018</a:t>
            </a:r>
            <a:r>
              <a:rPr lang="nl-NL" altLang="nl-NL" sz="3300" dirty="0"/>
              <a:t/>
            </a:r>
            <a:br>
              <a:rPr lang="nl-NL" altLang="nl-NL" sz="3300" dirty="0"/>
            </a:br>
            <a:endParaRPr lang="nl-NL" sz="3300" dirty="0"/>
          </a:p>
        </p:txBody>
      </p:sp>
    </p:spTree>
    <p:extLst>
      <p:ext uri="{BB962C8B-B14F-4D97-AF65-F5344CB8AC3E}">
        <p14:creationId xmlns:p14="http://schemas.microsoft.com/office/powerpoint/2010/main" val="27987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2A1808B2-F55C-4F22-A95A-9BB82687D6DC}"/>
              </a:ext>
            </a:extLst>
          </p:cNvPr>
          <p:cNvSpPr>
            <a:spLocks noGrp="1"/>
          </p:cNvSpPr>
          <p:nvPr>
            <p:ph sz="half" idx="1"/>
          </p:nvPr>
        </p:nvSpPr>
        <p:spPr/>
        <p:txBody>
          <a:bodyPr/>
          <a:lstStyle/>
          <a:p>
            <a:pPr marL="0" indent="0">
              <a:buNone/>
            </a:pPr>
            <a:r>
              <a:rPr lang="nl-NL" sz="3200" b="1" dirty="0"/>
              <a:t>Meetgegevens</a:t>
            </a:r>
            <a:r>
              <a:rPr lang="nl-NL" sz="3200" dirty="0"/>
              <a:t> en </a:t>
            </a:r>
            <a:r>
              <a:rPr lang="nl-NL" sz="3200" b="1" dirty="0"/>
              <a:t>modeloutput</a:t>
            </a:r>
            <a:r>
              <a:rPr lang="nl-NL" sz="3200" dirty="0"/>
              <a:t> worden in (</a:t>
            </a:r>
            <a:r>
              <a:rPr lang="nl-NL" sz="3200" dirty="0" err="1"/>
              <a:t>near</a:t>
            </a:r>
            <a:r>
              <a:rPr lang="nl-NL" sz="3200" dirty="0"/>
              <a:t>) real-time via het web en app getoond (inclusief weer en vliegbewegingen).</a:t>
            </a:r>
          </a:p>
          <a:p>
            <a:endParaRPr lang="nl-NL" dirty="0"/>
          </a:p>
        </p:txBody>
      </p:sp>
      <p:pic>
        <p:nvPicPr>
          <p:cNvPr id="8" name="Tijdelijke aanduiding voor inhoud 7">
            <a:extLst>
              <a:ext uri="{FF2B5EF4-FFF2-40B4-BE49-F238E27FC236}">
                <a16:creationId xmlns:a16="http://schemas.microsoft.com/office/drawing/2014/main" xmlns="" id="{862A1F29-59CC-42F4-BC71-56A618332BAA}"/>
              </a:ext>
            </a:extLst>
          </p:cNvPr>
          <p:cNvPicPr>
            <a:picLocks noGrp="1" noChangeAspect="1"/>
          </p:cNvPicPr>
          <p:nvPr>
            <p:ph sz="half" idx="2"/>
          </p:nvPr>
        </p:nvPicPr>
        <p:blipFill>
          <a:blip r:embed="rId3"/>
          <a:stretch>
            <a:fillRect/>
          </a:stretch>
        </p:blipFill>
        <p:spPr>
          <a:xfrm>
            <a:off x="6995886" y="2192920"/>
            <a:ext cx="4013199" cy="4112047"/>
          </a:xfrm>
          <a:prstGeom prst="rect">
            <a:avLst/>
          </a:prstGeom>
        </p:spPr>
      </p:pic>
      <p:sp>
        <p:nvSpPr>
          <p:cNvPr id="4" name="Titel 3">
            <a:extLst>
              <a:ext uri="{FF2B5EF4-FFF2-40B4-BE49-F238E27FC236}">
                <a16:creationId xmlns:a16="http://schemas.microsoft.com/office/drawing/2014/main" xmlns="" id="{4B1BA143-BB0D-4E4A-A55E-5FB1C7DD10D3}"/>
              </a:ext>
            </a:extLst>
          </p:cNvPr>
          <p:cNvSpPr>
            <a:spLocks noGrp="1"/>
          </p:cNvSpPr>
          <p:nvPr>
            <p:ph type="title"/>
          </p:nvPr>
        </p:nvSpPr>
        <p:spPr/>
        <p:txBody>
          <a:bodyPr/>
          <a:lstStyle/>
          <a:p>
            <a:r>
              <a:rPr lang="nl-NL" dirty="0"/>
              <a:t>Directe rapportage en display resultaten</a:t>
            </a:r>
          </a:p>
        </p:txBody>
      </p:sp>
      <p:sp>
        <p:nvSpPr>
          <p:cNvPr id="7" name="Tijdelijke aanduiding voor dianummer 6">
            <a:extLst>
              <a:ext uri="{FF2B5EF4-FFF2-40B4-BE49-F238E27FC236}">
                <a16:creationId xmlns:a16="http://schemas.microsoft.com/office/drawing/2014/main" xmlns="" id="{440B96ED-E821-4551-805F-7BEA856C58E1}"/>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9" name="Tijdelijke aanduiding voor datum 4">
            <a:extLst>
              <a:ext uri="{FF2B5EF4-FFF2-40B4-BE49-F238E27FC236}">
                <a16:creationId xmlns:a16="http://schemas.microsoft.com/office/drawing/2014/main" xmlns="" id="{D4ED8EED-CCAB-4932-9917-E85EB708D08D}"/>
              </a:ext>
            </a:extLst>
          </p:cNvPr>
          <p:cNvSpPr>
            <a:spLocks noGrp="1"/>
          </p:cNvSpPr>
          <p:nvPr>
            <p:ph type="dt" sz="half" idx="10"/>
          </p:nvPr>
        </p:nvSpPr>
        <p:spPr>
          <a:xfrm>
            <a:off x="635000" y="6543488"/>
            <a:ext cx="5003800" cy="264272"/>
          </a:xfrm>
        </p:spPr>
        <p:txBody>
          <a:bodyPr/>
          <a:lstStyle/>
          <a:p>
            <a:r>
              <a:rPr lang="nl-NL" dirty="0"/>
              <a:t>23 November, 2018</a:t>
            </a:r>
          </a:p>
        </p:txBody>
      </p:sp>
      <p:sp>
        <p:nvSpPr>
          <p:cNvPr id="10" name="Tijdelijke aanduiding voor voettekst 5">
            <a:extLst>
              <a:ext uri="{FF2B5EF4-FFF2-40B4-BE49-F238E27FC236}">
                <a16:creationId xmlns:a16="http://schemas.microsoft.com/office/drawing/2014/main" xmlns="" id="{84190F6D-3080-44C5-A242-524A15C278B2}"/>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Tree>
    <p:extLst>
      <p:ext uri="{BB962C8B-B14F-4D97-AF65-F5344CB8AC3E}">
        <p14:creationId xmlns:p14="http://schemas.microsoft.com/office/powerpoint/2010/main" val="262713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E0EB14E1-5D15-4F91-AD8A-86094B2C389D}"/>
              </a:ext>
            </a:extLst>
          </p:cNvPr>
          <p:cNvSpPr>
            <a:spLocks noGrp="1"/>
          </p:cNvSpPr>
          <p:nvPr>
            <p:ph sz="half" idx="1"/>
          </p:nvPr>
        </p:nvSpPr>
        <p:spPr/>
        <p:txBody>
          <a:bodyPr/>
          <a:lstStyle/>
          <a:p>
            <a:pPr lvl="0"/>
            <a:endParaRPr lang="nl-NL" dirty="0"/>
          </a:p>
          <a:p>
            <a:pPr lvl="0"/>
            <a:r>
              <a:rPr lang="nl-NL" dirty="0"/>
              <a:t>Meten aan de bron</a:t>
            </a:r>
          </a:p>
          <a:p>
            <a:pPr lvl="0"/>
            <a:r>
              <a:rPr lang="nl-NL" dirty="0"/>
              <a:t>Modelleren in korte </a:t>
            </a:r>
            <a:r>
              <a:rPr lang="nl-NL" dirty="0" err="1"/>
              <a:t>cycles</a:t>
            </a:r>
            <a:r>
              <a:rPr lang="nl-NL" dirty="0"/>
              <a:t> plus post-processing</a:t>
            </a:r>
          </a:p>
          <a:p>
            <a:pPr lvl="0"/>
            <a:r>
              <a:rPr lang="en-GB" dirty="0"/>
              <a:t>Korte Plan, Do, Check, Act </a:t>
            </a:r>
            <a:r>
              <a:rPr lang="en-GB" dirty="0" err="1"/>
              <a:t>cyclus</a:t>
            </a:r>
            <a:endParaRPr lang="nl-NL" dirty="0"/>
          </a:p>
          <a:p>
            <a:endParaRPr lang="nl-NL" dirty="0"/>
          </a:p>
        </p:txBody>
      </p:sp>
      <p:sp>
        <p:nvSpPr>
          <p:cNvPr id="4" name="Titel 3">
            <a:extLst>
              <a:ext uri="{FF2B5EF4-FFF2-40B4-BE49-F238E27FC236}">
                <a16:creationId xmlns:a16="http://schemas.microsoft.com/office/drawing/2014/main" xmlns="" id="{321A8CA4-26B3-42AC-A2B6-34449C8A92D7}"/>
              </a:ext>
            </a:extLst>
          </p:cNvPr>
          <p:cNvSpPr>
            <a:spLocks noGrp="1"/>
          </p:cNvSpPr>
          <p:nvPr>
            <p:ph type="title"/>
          </p:nvPr>
        </p:nvSpPr>
        <p:spPr/>
        <p:txBody>
          <a:bodyPr/>
          <a:lstStyle/>
          <a:p>
            <a:r>
              <a:rPr lang="nl-NL" dirty="0"/>
              <a:t>Continue verbetering</a:t>
            </a:r>
          </a:p>
        </p:txBody>
      </p:sp>
      <p:sp>
        <p:nvSpPr>
          <p:cNvPr id="7" name="Tijdelijke aanduiding voor dianummer 6">
            <a:extLst>
              <a:ext uri="{FF2B5EF4-FFF2-40B4-BE49-F238E27FC236}">
                <a16:creationId xmlns:a16="http://schemas.microsoft.com/office/drawing/2014/main" xmlns="" id="{ADF7E89D-6F3C-4574-A37F-175ADA95F33D}"/>
              </a:ext>
            </a:extLst>
          </p:cNvPr>
          <p:cNvSpPr>
            <a:spLocks noGrp="1"/>
          </p:cNvSpPr>
          <p:nvPr>
            <p:ph type="sldNum" sz="quarter" idx="12"/>
          </p:nvPr>
        </p:nvSpPr>
        <p:spPr/>
        <p:txBody>
          <a:bodyPr/>
          <a:lstStyle/>
          <a:p>
            <a:fld id="{10A0A6AF-03C5-477E-939A-E28F7E7F05EA}" type="slidenum">
              <a:rPr lang="nl-NL" smtClean="0"/>
              <a:pPr/>
              <a:t>11</a:t>
            </a:fld>
            <a:endParaRPr lang="nl-NL" dirty="0"/>
          </a:p>
        </p:txBody>
      </p:sp>
      <p:pic>
        <p:nvPicPr>
          <p:cNvPr id="2050" name="Picture 2" descr="Afbeeldingsresultaat voor plan do check act">
            <a:extLst>
              <a:ext uri="{FF2B5EF4-FFF2-40B4-BE49-F238E27FC236}">
                <a16:creationId xmlns:a16="http://schemas.microsoft.com/office/drawing/2014/main" xmlns="" id="{C535796D-993A-4A88-9DA2-F4ACC51666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698172"/>
            <a:ext cx="5005389" cy="417115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5">
            <a:extLst>
              <a:ext uri="{FF2B5EF4-FFF2-40B4-BE49-F238E27FC236}">
                <a16:creationId xmlns:a16="http://schemas.microsoft.com/office/drawing/2014/main" xmlns="" id="{A02877AC-1C10-4320-A117-417725EE71A1}"/>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10" name="Tijdelijke aanduiding voor datum 4">
            <a:extLst>
              <a:ext uri="{FF2B5EF4-FFF2-40B4-BE49-F238E27FC236}">
                <a16:creationId xmlns:a16="http://schemas.microsoft.com/office/drawing/2014/main" xmlns="" id="{F18FB4DC-21A1-4B96-A49A-F781B16D2C1B}"/>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406655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58800" y="2276475"/>
            <a:ext cx="5537200" cy="3944938"/>
          </a:xfrm>
        </p:spPr>
        <p:txBody>
          <a:bodyPr>
            <a:normAutofit fontScale="92500" lnSpcReduction="10000"/>
          </a:bodyPr>
          <a:lstStyle/>
          <a:p>
            <a:r>
              <a:rPr lang="nl-NL" dirty="0"/>
              <a:t>Offerte versnelde uitvoering metingen voor vlootinformatie</a:t>
            </a:r>
          </a:p>
          <a:p>
            <a:r>
              <a:rPr lang="nl-NL" dirty="0"/>
              <a:t>Meetplan incl. andere netwerken</a:t>
            </a:r>
            <a:br>
              <a:rPr lang="nl-NL" dirty="0"/>
            </a:br>
            <a:r>
              <a:rPr lang="nl-NL" dirty="0"/>
              <a:t>(NOMOS, Luistervink, etc.) + verbetervoorstellen</a:t>
            </a:r>
          </a:p>
          <a:p>
            <a:r>
              <a:rPr lang="nl-NL" dirty="0"/>
              <a:t>Inrichting informatievoorziening samen met stakeholders</a:t>
            </a:r>
          </a:p>
          <a:p>
            <a:r>
              <a:rPr lang="nl-NL" dirty="0"/>
              <a:t>Inrichting model</a:t>
            </a:r>
          </a:p>
          <a:p>
            <a:r>
              <a:rPr lang="nl-NL" b="1" dirty="0"/>
              <a:t>Alles </a:t>
            </a:r>
            <a:r>
              <a:rPr lang="nl-NL" b="1" dirty="0" err="1"/>
              <a:t>obv</a:t>
            </a:r>
            <a:r>
              <a:rPr lang="nl-NL" b="1" dirty="0"/>
              <a:t>:</a:t>
            </a:r>
            <a:r>
              <a:rPr lang="nl-NL" dirty="0"/>
              <a:t/>
            </a:r>
            <a:br>
              <a:rPr lang="nl-NL" dirty="0"/>
            </a:br>
            <a:r>
              <a:rPr lang="nl-NL" dirty="0"/>
              <a:t>- wetenschappelijke inzichten.</a:t>
            </a:r>
            <a:br>
              <a:rPr lang="nl-NL" dirty="0"/>
            </a:br>
            <a:r>
              <a:rPr lang="nl-NL" dirty="0"/>
              <a:t>- wensen van de stakeholders</a:t>
            </a:r>
            <a:br>
              <a:rPr lang="nl-NL" dirty="0"/>
            </a:br>
            <a:r>
              <a:rPr lang="nl-NL" dirty="0"/>
              <a:t>- financiële randvoorwaarden </a:t>
            </a:r>
          </a:p>
        </p:txBody>
      </p:sp>
      <p:sp>
        <p:nvSpPr>
          <p:cNvPr id="4" name="Titel 3"/>
          <p:cNvSpPr>
            <a:spLocks noGrp="1"/>
          </p:cNvSpPr>
          <p:nvPr>
            <p:ph type="title"/>
          </p:nvPr>
        </p:nvSpPr>
        <p:spPr/>
        <p:txBody>
          <a:bodyPr/>
          <a:lstStyle/>
          <a:p>
            <a:r>
              <a:rPr lang="nl-NL" dirty="0"/>
              <a:t>Stappenplan</a:t>
            </a:r>
          </a:p>
        </p:txBody>
      </p:sp>
      <p:sp>
        <p:nvSpPr>
          <p:cNvPr id="7" name="Tijdelijke aanduiding voor dianummer 6"/>
          <p:cNvSpPr>
            <a:spLocks noGrp="1"/>
          </p:cNvSpPr>
          <p:nvPr>
            <p:ph type="sldNum" sz="quarter" idx="12"/>
          </p:nvPr>
        </p:nvSpPr>
        <p:spPr/>
        <p:txBody>
          <a:bodyPr/>
          <a:lstStyle/>
          <a:p>
            <a:fld id="{10A0A6AF-03C5-477E-939A-E28F7E7F05EA}" type="slidenum">
              <a:rPr lang="nl-NL" smtClean="0"/>
              <a:pPr/>
              <a:t>12</a:t>
            </a:fld>
            <a:endParaRPr lang="nl-NL" dirty="0"/>
          </a:p>
        </p:txBody>
      </p:sp>
      <p:sp>
        <p:nvSpPr>
          <p:cNvPr id="8" name="Tijdelijke aanduiding voor datum 4">
            <a:extLst>
              <a:ext uri="{FF2B5EF4-FFF2-40B4-BE49-F238E27FC236}">
                <a16:creationId xmlns:a16="http://schemas.microsoft.com/office/drawing/2014/main" xmlns="" id="{966898F3-A926-4375-A8CF-F5DB097816A8}"/>
              </a:ext>
            </a:extLst>
          </p:cNvPr>
          <p:cNvSpPr>
            <a:spLocks noGrp="1"/>
          </p:cNvSpPr>
          <p:nvPr>
            <p:ph type="dt" sz="half" idx="10"/>
          </p:nvPr>
        </p:nvSpPr>
        <p:spPr>
          <a:xfrm>
            <a:off x="635000" y="6543488"/>
            <a:ext cx="5003800" cy="264272"/>
          </a:xfrm>
        </p:spPr>
        <p:txBody>
          <a:bodyPr/>
          <a:lstStyle/>
          <a:p>
            <a:r>
              <a:rPr lang="nl-NL" dirty="0"/>
              <a:t>23 November, 2018</a:t>
            </a:r>
          </a:p>
        </p:txBody>
      </p:sp>
      <p:sp>
        <p:nvSpPr>
          <p:cNvPr id="9" name="Tijdelijke aanduiding voor voettekst 5">
            <a:extLst>
              <a:ext uri="{FF2B5EF4-FFF2-40B4-BE49-F238E27FC236}">
                <a16:creationId xmlns:a16="http://schemas.microsoft.com/office/drawing/2014/main" xmlns="" id="{A02877AC-1C10-4320-A117-417725EE71A1}"/>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pic>
        <p:nvPicPr>
          <p:cNvPr id="10" name="Tijdelijke aanduiding voor inhoud 9" descr="Afbeeldingsresultaat voor stappenplan">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18912" y="2047164"/>
            <a:ext cx="4667535" cy="3534770"/>
          </a:xfrm>
          <a:prstGeom prst="rect">
            <a:avLst/>
          </a:prstGeom>
          <a:noFill/>
          <a:ln>
            <a:noFill/>
          </a:ln>
        </p:spPr>
      </p:pic>
    </p:spTree>
    <p:extLst>
      <p:ext uri="{BB962C8B-B14F-4D97-AF65-F5344CB8AC3E}">
        <p14:creationId xmlns:p14="http://schemas.microsoft.com/office/powerpoint/2010/main" val="257825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553" y="2652713"/>
            <a:ext cx="10923588" cy="948047"/>
          </a:xfrm>
        </p:spPr>
        <p:txBody>
          <a:bodyPr/>
          <a:lstStyle/>
          <a:p>
            <a:pPr algn="ctr"/>
            <a:r>
              <a:rPr lang="nl-NL" dirty="0"/>
              <a:t>Vragen?</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13</a:t>
            </a:fld>
            <a:endParaRPr lang="nl-NL" dirty="0"/>
          </a:p>
        </p:txBody>
      </p:sp>
      <p:sp>
        <p:nvSpPr>
          <p:cNvPr id="11" name="Tijdelijke aanduiding voor datum 4">
            <a:extLst>
              <a:ext uri="{FF2B5EF4-FFF2-40B4-BE49-F238E27FC236}">
                <a16:creationId xmlns:a16="http://schemas.microsoft.com/office/drawing/2014/main" xmlns="" id="{0CA36047-6B0A-4618-850A-9006AF821A12}"/>
              </a:ext>
            </a:extLst>
          </p:cNvPr>
          <p:cNvSpPr txBox="1">
            <a:spLocks/>
          </p:cNvSpPr>
          <p:nvPr/>
        </p:nvSpPr>
        <p:spPr>
          <a:xfrm>
            <a:off x="635000" y="6543488"/>
            <a:ext cx="5003800" cy="26427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dirty="0">
                <a:solidFill>
                  <a:schemeClr val="bg1">
                    <a:lumMod val="50000"/>
                  </a:schemeClr>
                </a:solidFill>
              </a:rPr>
              <a:t>12 November, 2018</a:t>
            </a:r>
          </a:p>
        </p:txBody>
      </p:sp>
      <p:sp>
        <p:nvSpPr>
          <p:cNvPr id="12" name="Tijdelijke aanduiding voor voettekst 5">
            <a:extLst>
              <a:ext uri="{FF2B5EF4-FFF2-40B4-BE49-F238E27FC236}">
                <a16:creationId xmlns:a16="http://schemas.microsoft.com/office/drawing/2014/main" xmlns="" id="{562BA05B-5DAD-476B-A1E8-6F4CE61B2CBB}"/>
              </a:ext>
            </a:extLst>
          </p:cNvPr>
          <p:cNvSpPr txBox="1">
            <a:spLocks/>
          </p:cNvSpPr>
          <p:nvPr/>
        </p:nvSpPr>
        <p:spPr>
          <a:xfrm>
            <a:off x="635000" y="6221413"/>
            <a:ext cx="5003800" cy="32207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dirty="0">
                <a:solidFill>
                  <a:schemeClr val="bg1">
                    <a:lumMod val="50000"/>
                  </a:schemeClr>
                </a:solidFill>
              </a:rPr>
              <a:t>Koninklijk Nederlands Meteorologisch Instituut</a:t>
            </a:r>
          </a:p>
        </p:txBody>
      </p:sp>
    </p:spTree>
    <p:extLst>
      <p:ext uri="{BB962C8B-B14F-4D97-AF65-F5344CB8AC3E}">
        <p14:creationId xmlns:p14="http://schemas.microsoft.com/office/powerpoint/2010/main" val="276997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2D20DCF3-34C9-4944-B31F-406432BF99CF}"/>
              </a:ext>
            </a:extLst>
          </p:cNvPr>
          <p:cNvSpPr>
            <a:spLocks noGrp="1"/>
          </p:cNvSpPr>
          <p:nvPr>
            <p:ph sz="half" idx="1"/>
          </p:nvPr>
        </p:nvSpPr>
        <p:spPr/>
        <p:txBody>
          <a:bodyPr/>
          <a:lstStyle/>
          <a:p>
            <a:r>
              <a:rPr lang="nl-NL" dirty="0"/>
              <a:t>Het realiseren van een meetnetwerk en modellering voor stakeholders</a:t>
            </a:r>
          </a:p>
          <a:p>
            <a:r>
              <a:rPr lang="nl-NL" dirty="0"/>
              <a:t>Effecten van de vlootontwikkeling in kaart brengen</a:t>
            </a:r>
          </a:p>
          <a:p>
            <a:r>
              <a:rPr lang="nl-NL" dirty="0"/>
              <a:t>Piekbelasting van geluid meten en rapporteren</a:t>
            </a:r>
          </a:p>
        </p:txBody>
      </p:sp>
      <p:pic>
        <p:nvPicPr>
          <p:cNvPr id="8" name="Tijdelijke aanduiding voor inhoud 7">
            <a:extLst>
              <a:ext uri="{FF2B5EF4-FFF2-40B4-BE49-F238E27FC236}">
                <a16:creationId xmlns:a16="http://schemas.microsoft.com/office/drawing/2014/main" xmlns="" id="{C05CEEDF-2A90-4E90-AED1-019C4FC0938E}"/>
              </a:ext>
            </a:extLst>
          </p:cNvPr>
          <p:cNvPicPr>
            <a:picLocks noGrp="1" noChangeAspect="1"/>
          </p:cNvPicPr>
          <p:nvPr>
            <p:ph sz="half" idx="2"/>
          </p:nvPr>
        </p:nvPicPr>
        <p:blipFill>
          <a:blip r:embed="rId3"/>
          <a:stretch>
            <a:fillRect/>
          </a:stretch>
        </p:blipFill>
        <p:spPr>
          <a:xfrm>
            <a:off x="6262914" y="1889351"/>
            <a:ext cx="4482873" cy="3788343"/>
          </a:xfrm>
          <a:prstGeom prst="rect">
            <a:avLst/>
          </a:prstGeom>
        </p:spPr>
      </p:pic>
      <p:sp>
        <p:nvSpPr>
          <p:cNvPr id="4" name="Titel 3">
            <a:extLst>
              <a:ext uri="{FF2B5EF4-FFF2-40B4-BE49-F238E27FC236}">
                <a16:creationId xmlns:a16="http://schemas.microsoft.com/office/drawing/2014/main" xmlns="" id="{9396F9C9-AD70-4DED-858A-F481FB816B8A}"/>
              </a:ext>
            </a:extLst>
          </p:cNvPr>
          <p:cNvSpPr>
            <a:spLocks noGrp="1"/>
          </p:cNvSpPr>
          <p:nvPr>
            <p:ph type="title"/>
          </p:nvPr>
        </p:nvSpPr>
        <p:spPr/>
        <p:txBody>
          <a:bodyPr/>
          <a:lstStyle/>
          <a:p>
            <a:r>
              <a:rPr lang="nl-NL" dirty="0"/>
              <a:t>Vraag vanuit ORS</a:t>
            </a:r>
          </a:p>
        </p:txBody>
      </p:sp>
      <p:sp>
        <p:nvSpPr>
          <p:cNvPr id="7" name="Tijdelijke aanduiding voor dianummer 6">
            <a:extLst>
              <a:ext uri="{FF2B5EF4-FFF2-40B4-BE49-F238E27FC236}">
                <a16:creationId xmlns:a16="http://schemas.microsoft.com/office/drawing/2014/main" xmlns="" id="{06BFBB3A-8838-45F3-8BAC-246801172DBF}"/>
              </a:ext>
            </a:extLst>
          </p:cNvPr>
          <p:cNvSpPr>
            <a:spLocks noGrp="1"/>
          </p:cNvSpPr>
          <p:nvPr>
            <p:ph type="sldNum" sz="quarter" idx="12"/>
          </p:nvPr>
        </p:nvSpPr>
        <p:spPr/>
        <p:txBody>
          <a:bodyPr/>
          <a:lstStyle/>
          <a:p>
            <a:fld id="{10A0A6AF-03C5-477E-939A-E28F7E7F05EA}" type="slidenum">
              <a:rPr lang="nl-NL" smtClean="0"/>
              <a:pPr/>
              <a:t>2</a:t>
            </a:fld>
            <a:endParaRPr lang="nl-NL" dirty="0"/>
          </a:p>
        </p:txBody>
      </p:sp>
      <p:sp>
        <p:nvSpPr>
          <p:cNvPr id="9" name="Tijdelijke aanduiding voor datum 4">
            <a:extLst>
              <a:ext uri="{FF2B5EF4-FFF2-40B4-BE49-F238E27FC236}">
                <a16:creationId xmlns:a16="http://schemas.microsoft.com/office/drawing/2014/main" xmlns="" id="{966898F3-A926-4375-A8CF-F5DB097816A8}"/>
              </a:ext>
            </a:extLst>
          </p:cNvPr>
          <p:cNvSpPr>
            <a:spLocks noGrp="1"/>
          </p:cNvSpPr>
          <p:nvPr>
            <p:ph type="dt" sz="half" idx="10"/>
          </p:nvPr>
        </p:nvSpPr>
        <p:spPr>
          <a:xfrm>
            <a:off x="635000" y="6543488"/>
            <a:ext cx="5003800" cy="264272"/>
          </a:xfrm>
        </p:spPr>
        <p:txBody>
          <a:bodyPr/>
          <a:lstStyle/>
          <a:p>
            <a:r>
              <a:rPr lang="nl-NL" dirty="0"/>
              <a:t>23 November, 2018</a:t>
            </a:r>
          </a:p>
        </p:txBody>
      </p:sp>
      <p:sp>
        <p:nvSpPr>
          <p:cNvPr id="10" name="Tijdelijke aanduiding voor voettekst 5">
            <a:extLst>
              <a:ext uri="{FF2B5EF4-FFF2-40B4-BE49-F238E27FC236}">
                <a16:creationId xmlns:a16="http://schemas.microsoft.com/office/drawing/2014/main" xmlns="" id="{81EF5C0D-D4C1-4E0C-B52E-B5592D4E5C43}"/>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Tree>
    <p:extLst>
      <p:ext uri="{BB962C8B-B14F-4D97-AF65-F5344CB8AC3E}">
        <p14:creationId xmlns:p14="http://schemas.microsoft.com/office/powerpoint/2010/main" val="35004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p:txBody>
          <a:bodyPr>
            <a:normAutofit/>
          </a:bodyPr>
          <a:lstStyle/>
          <a:p>
            <a:r>
              <a:rPr lang="nl-NL" dirty="0"/>
              <a:t>Basismeetnetwerk dat meet bij de bron. Stapsgewijs kan  geluidskaart gemaakt worden op basis van meetgegevens.</a:t>
            </a:r>
            <a:endParaRPr lang="nl-NL" b="1" dirty="0"/>
          </a:p>
          <a:p>
            <a:r>
              <a:rPr lang="nl-NL" dirty="0"/>
              <a:t>Meetgegevens dienen meegenomen te kunnen worden voor de wettelijke berekeningen.</a:t>
            </a:r>
          </a:p>
        </p:txBody>
      </p:sp>
      <p:sp>
        <p:nvSpPr>
          <p:cNvPr id="4" name="Titel 3"/>
          <p:cNvSpPr>
            <a:spLocks noGrp="1"/>
          </p:cNvSpPr>
          <p:nvPr>
            <p:ph type="title"/>
          </p:nvPr>
        </p:nvSpPr>
        <p:spPr/>
        <p:txBody>
          <a:bodyPr/>
          <a:lstStyle/>
          <a:p>
            <a:r>
              <a:rPr lang="nl-NL" dirty="0"/>
              <a:t>Vraag vanuit ORS - 2</a:t>
            </a:r>
          </a:p>
        </p:txBody>
      </p:sp>
      <p:sp>
        <p:nvSpPr>
          <p:cNvPr id="7" name="Tijdelijke aanduiding voor dianummer 6"/>
          <p:cNvSpPr>
            <a:spLocks noGrp="1"/>
          </p:cNvSpPr>
          <p:nvPr>
            <p:ph type="sldNum" sz="quarter" idx="12"/>
          </p:nvPr>
        </p:nvSpPr>
        <p:spPr/>
        <p:txBody>
          <a:bodyPr/>
          <a:lstStyle/>
          <a:p>
            <a:fld id="{10A0A6AF-03C5-477E-939A-E28F7E7F05EA}" type="slidenum">
              <a:rPr lang="nl-NL" smtClean="0"/>
              <a:pPr/>
              <a:t>3</a:t>
            </a:fld>
            <a:endParaRPr lang="nl-NL" dirty="0"/>
          </a:p>
        </p:txBody>
      </p:sp>
      <p:pic>
        <p:nvPicPr>
          <p:cNvPr id="1026" name="Picture 2" descr="Afbeeldingsresultaat voor geluidsoverlast">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933064" y="1395954"/>
            <a:ext cx="4053384" cy="482545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5">
            <a:extLst>
              <a:ext uri="{FF2B5EF4-FFF2-40B4-BE49-F238E27FC236}">
                <a16:creationId xmlns:a16="http://schemas.microsoft.com/office/drawing/2014/main" xmlns="" id="{81EF5C0D-D4C1-4E0C-B52E-B5592D4E5C43}"/>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10" name="Tijdelijke aanduiding voor datum 4">
            <a:extLst>
              <a:ext uri="{FF2B5EF4-FFF2-40B4-BE49-F238E27FC236}">
                <a16:creationId xmlns:a16="http://schemas.microsoft.com/office/drawing/2014/main" xmlns="" id="{966898F3-A926-4375-A8CF-F5DB097816A8}"/>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221436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a:t>KNMI</a:t>
            </a:r>
            <a:br>
              <a:rPr lang="nl-NL" dirty="0"/>
            </a:br>
            <a:endParaRPr lang="nl-NL" dirty="0"/>
          </a:p>
        </p:txBody>
      </p:sp>
      <p:sp>
        <p:nvSpPr>
          <p:cNvPr id="6" name="Tijdelijke aanduiding voor voettekst 5"/>
          <p:cNvSpPr>
            <a:spLocks noGrp="1"/>
          </p:cNvSpPr>
          <p:nvPr>
            <p:ph type="ftr" sz="quarter" idx="11"/>
          </p:nvPr>
        </p:nvSpPr>
        <p:spPr/>
        <p:txBody>
          <a:bodyPr/>
          <a:lstStyle/>
          <a:p>
            <a:r>
              <a:rPr lang="nl-NL" dirty="0"/>
              <a:t>Koninklijk Nederlands Meteorologisch Instituut</a:t>
            </a:r>
          </a:p>
        </p:txBody>
      </p:sp>
      <p:sp>
        <p:nvSpPr>
          <p:cNvPr id="7" name="Tijdelijke aanduiding voor dianummer 6"/>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9" name="Picture 4" descr="gebouw"/>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5904" y="2279177"/>
            <a:ext cx="5626138" cy="3247520"/>
          </a:xfrm>
        </p:spPr>
      </p:pic>
      <p:sp>
        <p:nvSpPr>
          <p:cNvPr id="3" name="Tekstvak 2"/>
          <p:cNvSpPr txBox="1"/>
          <p:nvPr/>
        </p:nvSpPr>
        <p:spPr>
          <a:xfrm>
            <a:off x="635000" y="1714591"/>
            <a:ext cx="5535159" cy="4524315"/>
          </a:xfrm>
          <a:prstGeom prst="rect">
            <a:avLst/>
          </a:prstGeom>
          <a:noFill/>
        </p:spPr>
        <p:txBody>
          <a:bodyPr wrap="square" rtlCol="0">
            <a:spAutoFit/>
          </a:bodyPr>
          <a:lstStyle/>
          <a:p>
            <a:pPr marL="285750" indent="-285750">
              <a:buFont typeface="Wingdings" panose="05000000000000000000" pitchFamily="2" charset="2"/>
              <a:buChar char="Ø"/>
            </a:pPr>
            <a:r>
              <a:rPr lang="nl-NL" dirty="0"/>
              <a:t>Geluidsdienstverlening:</a:t>
            </a:r>
          </a:p>
          <a:p>
            <a:pPr marL="742950" lvl="1" indent="-285750">
              <a:buFont typeface="Arial" panose="020B0604020202020204" pitchFamily="34" charset="0"/>
              <a:buChar char="•"/>
            </a:pPr>
            <a:r>
              <a:rPr lang="nl-NL" dirty="0"/>
              <a:t>Monitoring </a:t>
            </a:r>
            <a:r>
              <a:rPr lang="nl-NL" dirty="0" err="1"/>
              <a:t>Vliehorst</a:t>
            </a:r>
            <a:r>
              <a:rPr lang="nl-NL" dirty="0"/>
              <a:t> voor Defensie</a:t>
            </a:r>
          </a:p>
          <a:p>
            <a:pPr marL="742950" lvl="1" indent="-285750">
              <a:buFont typeface="Arial" panose="020B0604020202020204" pitchFamily="34" charset="0"/>
              <a:buChar char="•"/>
            </a:pPr>
            <a:r>
              <a:rPr lang="nl-NL" dirty="0"/>
              <a:t>NL meetnetwerk infrageluid </a:t>
            </a:r>
            <a:r>
              <a:rPr lang="nl-NL" dirty="0" err="1"/>
              <a:t>ivm</a:t>
            </a:r>
            <a:r>
              <a:rPr lang="nl-NL" dirty="0"/>
              <a:t> bron-</a:t>
            </a:r>
            <a:br>
              <a:rPr lang="nl-NL" dirty="0"/>
            </a:br>
            <a:r>
              <a:rPr lang="nl-NL" dirty="0"/>
              <a:t>identificatie van trillingen </a:t>
            </a:r>
            <a:br>
              <a:rPr lang="nl-NL" dirty="0"/>
            </a:br>
            <a:r>
              <a:rPr lang="nl-NL" dirty="0"/>
              <a:t>(incl. weersafhankelijke propagatie) </a:t>
            </a:r>
          </a:p>
          <a:p>
            <a:pPr marL="742950" lvl="1" indent="-285750">
              <a:buFont typeface="Arial" panose="020B0604020202020204" pitchFamily="34" charset="0"/>
              <a:buChar char="•"/>
            </a:pPr>
            <a:r>
              <a:rPr lang="nl-NL" dirty="0"/>
              <a:t>Globale monitoring nucleaire testen </a:t>
            </a:r>
            <a:r>
              <a:rPr lang="nl-NL" dirty="0" err="1"/>
              <a:t>ivm</a:t>
            </a:r>
            <a:r>
              <a:rPr lang="nl-NL" dirty="0"/>
              <a:t> VN verdrag incl. geluid- en seismische metingen.</a:t>
            </a:r>
          </a:p>
          <a:p>
            <a:pPr marL="742950" lvl="1" indent="-285750">
              <a:buFont typeface="Arial" panose="020B0604020202020204" pitchFamily="34" charset="0"/>
              <a:buChar char="•"/>
            </a:pPr>
            <a:r>
              <a:rPr lang="nl-NL" dirty="0" err="1"/>
              <a:t>Seismo</a:t>
            </a:r>
            <a:r>
              <a:rPr lang="nl-NL" dirty="0"/>
              <a:t>-akoestisch forensische metingen </a:t>
            </a:r>
            <a:r>
              <a:rPr lang="nl-NL" dirty="0" err="1"/>
              <a:t>nav</a:t>
            </a:r>
            <a:r>
              <a:rPr lang="nl-NL" dirty="0"/>
              <a:t> rampen (Moerdijk, Enschede)</a:t>
            </a:r>
          </a:p>
          <a:p>
            <a:pPr marL="285750" indent="-285750">
              <a:buFont typeface="Wingdings" panose="05000000000000000000" pitchFamily="2" charset="2"/>
              <a:buChar char="Ø"/>
            </a:pPr>
            <a:r>
              <a:rPr lang="nl-NL" dirty="0"/>
              <a:t>Grote ervaring met gevoelige dossiers </a:t>
            </a:r>
            <a:br>
              <a:rPr lang="nl-NL" dirty="0"/>
            </a:br>
            <a:r>
              <a:rPr lang="nl-NL" dirty="0"/>
              <a:t>zoals de aardbevingen in Groningen</a:t>
            </a:r>
          </a:p>
          <a:p>
            <a:pPr marL="285750" indent="-285750">
              <a:buFont typeface="Wingdings" panose="05000000000000000000" pitchFamily="2" charset="2"/>
              <a:buChar char="Ø"/>
            </a:pPr>
            <a:r>
              <a:rPr lang="nl-NL" dirty="0"/>
              <a:t>Ruim 160 jaar ervaring met waarnemingen</a:t>
            </a:r>
          </a:p>
          <a:p>
            <a:pPr marL="285750" indent="-285750">
              <a:buFont typeface="Wingdings" panose="05000000000000000000" pitchFamily="2" charset="2"/>
              <a:buChar char="Ø"/>
            </a:pPr>
            <a:r>
              <a:rPr lang="nl-NL" dirty="0"/>
              <a:t>Grote ervaring met diverse modellen</a:t>
            </a:r>
          </a:p>
          <a:p>
            <a:pPr marL="285750" indent="-285750">
              <a:buFont typeface="Wingdings" panose="05000000000000000000" pitchFamily="2" charset="2"/>
              <a:buChar char="Ø"/>
            </a:pPr>
            <a:r>
              <a:rPr lang="en-US" dirty="0" err="1"/>
              <a:t>Wetenschappelijk</a:t>
            </a:r>
            <a:r>
              <a:rPr lang="en-US" dirty="0"/>
              <a:t> </a:t>
            </a:r>
            <a:r>
              <a:rPr lang="en-US" dirty="0" err="1"/>
              <a:t>onafhankelijk</a:t>
            </a:r>
            <a:endParaRPr lang="nl-NL" dirty="0"/>
          </a:p>
        </p:txBody>
      </p:sp>
      <p:sp>
        <p:nvSpPr>
          <p:cNvPr id="8" name="Tijdelijke aanduiding voor datum 4">
            <a:extLst>
              <a:ext uri="{FF2B5EF4-FFF2-40B4-BE49-F238E27FC236}">
                <a16:creationId xmlns:a16="http://schemas.microsoft.com/office/drawing/2014/main" xmlns="" id="{F4827EE0-A075-4125-89AC-6171B0ABD9E4}"/>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350699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C58E539C-1457-41AC-9E13-4BAB18CD06AA}"/>
              </a:ext>
            </a:extLst>
          </p:cNvPr>
          <p:cNvSpPr>
            <a:spLocks noGrp="1"/>
          </p:cNvSpPr>
          <p:nvPr>
            <p:ph sz="half" idx="1"/>
          </p:nvPr>
        </p:nvSpPr>
        <p:spPr/>
        <p:txBody>
          <a:bodyPr/>
          <a:lstStyle/>
          <a:p>
            <a:r>
              <a:rPr lang="nl-NL" dirty="0"/>
              <a:t>Geluidsemissie wordt bepaald bij start en landing.</a:t>
            </a:r>
          </a:p>
          <a:p>
            <a:r>
              <a:rPr lang="nl-NL" dirty="0"/>
              <a:t>Verschillende meettechnieken om bron uniek te kunnen identificeren. </a:t>
            </a:r>
          </a:p>
          <a:p>
            <a:r>
              <a:rPr lang="nl-NL" dirty="0"/>
              <a:t>Meten over een brede frequentieband (trillingen en geluid onderscheiden).</a:t>
            </a:r>
          </a:p>
          <a:p>
            <a:endParaRPr lang="nl-NL" dirty="0"/>
          </a:p>
        </p:txBody>
      </p:sp>
      <p:pic>
        <p:nvPicPr>
          <p:cNvPr id="8" name="Tijdelijke aanduiding voor inhoud 7">
            <a:extLst>
              <a:ext uri="{FF2B5EF4-FFF2-40B4-BE49-F238E27FC236}">
                <a16:creationId xmlns:a16="http://schemas.microsoft.com/office/drawing/2014/main" xmlns="" id="{8430CA9A-2B37-4139-9FD8-51E58960AE8F}"/>
              </a:ext>
            </a:extLst>
          </p:cNvPr>
          <p:cNvPicPr>
            <a:picLocks noGrp="1" noChangeAspect="1"/>
          </p:cNvPicPr>
          <p:nvPr>
            <p:ph sz="half" idx="2"/>
          </p:nvPr>
        </p:nvPicPr>
        <p:blipFill>
          <a:blip r:embed="rId3"/>
          <a:stretch>
            <a:fillRect/>
          </a:stretch>
        </p:blipFill>
        <p:spPr>
          <a:xfrm>
            <a:off x="6672720" y="2000560"/>
            <a:ext cx="4884280" cy="3895560"/>
          </a:xfrm>
          <a:prstGeom prst="rect">
            <a:avLst/>
          </a:prstGeom>
        </p:spPr>
      </p:pic>
      <p:sp>
        <p:nvSpPr>
          <p:cNvPr id="4" name="Titel 3">
            <a:extLst>
              <a:ext uri="{FF2B5EF4-FFF2-40B4-BE49-F238E27FC236}">
                <a16:creationId xmlns:a16="http://schemas.microsoft.com/office/drawing/2014/main" xmlns="" id="{4612BF4C-5ABE-4343-A83E-D399993F294C}"/>
              </a:ext>
            </a:extLst>
          </p:cNvPr>
          <p:cNvSpPr>
            <a:spLocks noGrp="1"/>
          </p:cNvSpPr>
          <p:nvPr>
            <p:ph type="title"/>
          </p:nvPr>
        </p:nvSpPr>
        <p:spPr/>
        <p:txBody>
          <a:bodyPr>
            <a:normAutofit fontScale="90000"/>
          </a:bodyPr>
          <a:lstStyle/>
          <a:p>
            <a:r>
              <a:rPr lang="nl-NL" dirty="0"/>
              <a:t>Meten aan de bron (inrichting meetlocatie) </a:t>
            </a:r>
            <a:br>
              <a:rPr lang="nl-NL" dirty="0"/>
            </a:br>
            <a:r>
              <a:rPr lang="nl-NL" dirty="0"/>
              <a:t>en vlootontwikkeling</a:t>
            </a:r>
          </a:p>
        </p:txBody>
      </p:sp>
      <p:sp>
        <p:nvSpPr>
          <p:cNvPr id="7" name="Tijdelijke aanduiding voor dianummer 6">
            <a:extLst>
              <a:ext uri="{FF2B5EF4-FFF2-40B4-BE49-F238E27FC236}">
                <a16:creationId xmlns:a16="http://schemas.microsoft.com/office/drawing/2014/main" xmlns="" id="{51628554-1C96-44DA-876C-3B5AC17BF229}"/>
              </a:ext>
            </a:extLst>
          </p:cNvPr>
          <p:cNvSpPr>
            <a:spLocks noGrp="1"/>
          </p:cNvSpPr>
          <p:nvPr>
            <p:ph type="sldNum" sz="quarter" idx="12"/>
          </p:nvPr>
        </p:nvSpPr>
        <p:spPr/>
        <p:txBody>
          <a:bodyPr/>
          <a:lstStyle/>
          <a:p>
            <a:fld id="{10A0A6AF-03C5-477E-939A-E28F7E7F05EA}" type="slidenum">
              <a:rPr lang="nl-NL" smtClean="0"/>
              <a:pPr/>
              <a:t>5</a:t>
            </a:fld>
            <a:endParaRPr lang="nl-NL" dirty="0"/>
          </a:p>
        </p:txBody>
      </p:sp>
      <p:sp>
        <p:nvSpPr>
          <p:cNvPr id="10" name="Tijdelijke aanduiding voor voettekst 5">
            <a:extLst>
              <a:ext uri="{FF2B5EF4-FFF2-40B4-BE49-F238E27FC236}">
                <a16:creationId xmlns:a16="http://schemas.microsoft.com/office/drawing/2014/main" xmlns="" id="{6B8D23A9-9ABE-49FE-81F0-E84B2DB448F2}"/>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11" name="Tijdelijke aanduiding voor datum 4">
            <a:extLst>
              <a:ext uri="{FF2B5EF4-FFF2-40B4-BE49-F238E27FC236}">
                <a16:creationId xmlns:a16="http://schemas.microsoft.com/office/drawing/2014/main" xmlns="" id="{05DAA399-CBB3-44AD-806E-94DEF3851206}"/>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226874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0EC568B3-BB94-405B-BA40-48AA7F712DE6}"/>
              </a:ext>
            </a:extLst>
          </p:cNvPr>
          <p:cNvSpPr>
            <a:spLocks noGrp="1"/>
          </p:cNvSpPr>
          <p:nvPr>
            <p:ph sz="half" idx="1"/>
          </p:nvPr>
        </p:nvSpPr>
        <p:spPr>
          <a:xfrm>
            <a:off x="634999" y="2276475"/>
            <a:ext cx="5359401" cy="3944938"/>
          </a:xfrm>
        </p:spPr>
        <p:txBody>
          <a:bodyPr>
            <a:normAutofit lnSpcReduction="10000"/>
          </a:bodyPr>
          <a:lstStyle/>
          <a:p>
            <a:pPr marL="0" indent="0">
              <a:buNone/>
            </a:pPr>
            <a:r>
              <a:rPr lang="nl-NL" dirty="0"/>
              <a:t>Geluidsproductie afhankelijk van: </a:t>
            </a:r>
          </a:p>
          <a:p>
            <a:pPr marL="0" indent="0">
              <a:buNone/>
            </a:pPr>
            <a:r>
              <a:rPr lang="nl-NL" dirty="0"/>
              <a:t>- type vliegtuig</a:t>
            </a:r>
          </a:p>
          <a:p>
            <a:pPr marL="0" indent="0">
              <a:buNone/>
            </a:pPr>
            <a:r>
              <a:rPr lang="nl-NL" dirty="0"/>
              <a:t>- belading, </a:t>
            </a:r>
          </a:p>
          <a:p>
            <a:pPr marL="0" indent="0">
              <a:buNone/>
            </a:pPr>
            <a:r>
              <a:rPr lang="nl-NL" dirty="0"/>
              <a:t>- leeftijd, </a:t>
            </a:r>
          </a:p>
          <a:p>
            <a:pPr marL="0" indent="0">
              <a:buNone/>
            </a:pPr>
            <a:r>
              <a:rPr lang="nl-NL" dirty="0"/>
              <a:t>- start/landing traject </a:t>
            </a:r>
          </a:p>
          <a:p>
            <a:pPr marL="0" indent="0">
              <a:buNone/>
            </a:pPr>
            <a:r>
              <a:rPr lang="nl-NL" dirty="0"/>
              <a:t>- etc. </a:t>
            </a:r>
          </a:p>
          <a:p>
            <a:pPr marL="0" indent="0">
              <a:buNone/>
            </a:pPr>
            <a:r>
              <a:rPr lang="nl-NL" dirty="0"/>
              <a:t>Metingen zullen inzicht geven in werkelijke emissie versus specificaties.</a:t>
            </a:r>
          </a:p>
          <a:p>
            <a:endParaRPr lang="nl-NL" dirty="0"/>
          </a:p>
        </p:txBody>
      </p:sp>
      <p:pic>
        <p:nvPicPr>
          <p:cNvPr id="8" name="Tijdelijke aanduiding voor inhoud 7">
            <a:extLst>
              <a:ext uri="{FF2B5EF4-FFF2-40B4-BE49-F238E27FC236}">
                <a16:creationId xmlns:a16="http://schemas.microsoft.com/office/drawing/2014/main" xmlns="" id="{C65EF3D5-4F3B-4C83-99BB-D16BF9C2934B}"/>
              </a:ext>
            </a:extLst>
          </p:cNvPr>
          <p:cNvPicPr>
            <a:picLocks noGrp="1" noChangeAspect="1"/>
          </p:cNvPicPr>
          <p:nvPr>
            <p:ph sz="half" idx="2"/>
          </p:nvPr>
        </p:nvPicPr>
        <p:blipFill>
          <a:blip r:embed="rId3"/>
          <a:stretch>
            <a:fillRect/>
          </a:stretch>
        </p:blipFill>
        <p:spPr>
          <a:xfrm>
            <a:off x="6564482" y="1879599"/>
            <a:ext cx="4538951" cy="4370842"/>
          </a:xfrm>
          <a:prstGeom prst="rect">
            <a:avLst/>
          </a:prstGeom>
        </p:spPr>
      </p:pic>
      <p:sp>
        <p:nvSpPr>
          <p:cNvPr id="4" name="Titel 3">
            <a:extLst>
              <a:ext uri="{FF2B5EF4-FFF2-40B4-BE49-F238E27FC236}">
                <a16:creationId xmlns:a16="http://schemas.microsoft.com/office/drawing/2014/main" xmlns="" id="{4EDE6316-A851-48CA-9C96-1BF0AAD51D51}"/>
              </a:ext>
            </a:extLst>
          </p:cNvPr>
          <p:cNvSpPr>
            <a:spLocks noGrp="1"/>
          </p:cNvSpPr>
          <p:nvPr>
            <p:ph type="title"/>
          </p:nvPr>
        </p:nvSpPr>
        <p:spPr/>
        <p:txBody>
          <a:bodyPr>
            <a:normAutofit fontScale="90000"/>
          </a:bodyPr>
          <a:lstStyle/>
          <a:p>
            <a:r>
              <a:rPr lang="nl-NL" dirty="0"/>
              <a:t>Kennisopbouw van geluidsproductie per vliegtuig</a:t>
            </a:r>
            <a:br>
              <a:rPr lang="nl-NL" dirty="0"/>
            </a:br>
            <a:endParaRPr lang="nl-NL" dirty="0"/>
          </a:p>
        </p:txBody>
      </p:sp>
      <p:sp>
        <p:nvSpPr>
          <p:cNvPr id="7" name="Tijdelijke aanduiding voor dianummer 6">
            <a:extLst>
              <a:ext uri="{FF2B5EF4-FFF2-40B4-BE49-F238E27FC236}">
                <a16:creationId xmlns:a16="http://schemas.microsoft.com/office/drawing/2014/main" xmlns="" id="{18EF7B23-7BAB-45C4-ADDD-39B6750F6692}"/>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
        <p:nvSpPr>
          <p:cNvPr id="6" name="Tijdelijke aanduiding voor voettekst 5">
            <a:extLst>
              <a:ext uri="{FF2B5EF4-FFF2-40B4-BE49-F238E27FC236}">
                <a16:creationId xmlns:a16="http://schemas.microsoft.com/office/drawing/2014/main" xmlns="" id="{9566BE77-63A4-41A5-9543-2D5BD894A065}"/>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9" name="Tijdelijke aanduiding voor datum 4">
            <a:extLst>
              <a:ext uri="{FF2B5EF4-FFF2-40B4-BE49-F238E27FC236}">
                <a16:creationId xmlns:a16="http://schemas.microsoft.com/office/drawing/2014/main" xmlns="" id="{F34113A9-36C2-49A3-92DF-83CBFDA69D3A}"/>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418121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44599395-90A5-41DA-85A6-EFDCB3E226DB}"/>
              </a:ext>
            </a:extLst>
          </p:cNvPr>
          <p:cNvPicPr>
            <a:picLocks noChangeAspect="1"/>
          </p:cNvPicPr>
          <p:nvPr/>
        </p:nvPicPr>
        <p:blipFill>
          <a:blip r:embed="rId2"/>
          <a:stretch>
            <a:fillRect/>
          </a:stretch>
        </p:blipFill>
        <p:spPr>
          <a:xfrm>
            <a:off x="1159730" y="726183"/>
            <a:ext cx="9276041" cy="5543576"/>
          </a:xfrm>
          <a:prstGeom prst="rect">
            <a:avLst/>
          </a:prstGeom>
        </p:spPr>
      </p:pic>
      <p:sp>
        <p:nvSpPr>
          <p:cNvPr id="4" name="Titel 3"/>
          <p:cNvSpPr>
            <a:spLocks noGrp="1"/>
          </p:cNvSpPr>
          <p:nvPr>
            <p:ph type="title"/>
          </p:nvPr>
        </p:nvSpPr>
        <p:spPr>
          <a:xfrm>
            <a:off x="2520836" y="252159"/>
            <a:ext cx="6535057" cy="948047"/>
          </a:xfrm>
        </p:spPr>
        <p:txBody>
          <a:bodyPr/>
          <a:lstStyle/>
          <a:p>
            <a:r>
              <a:rPr lang="nl-NL" dirty="0"/>
              <a:t>Meetpunten in het netwerk</a:t>
            </a:r>
          </a:p>
        </p:txBody>
      </p:sp>
      <p:sp>
        <p:nvSpPr>
          <p:cNvPr id="7" name="Tijdelijke aanduiding voor dianummer 6"/>
          <p:cNvSpPr>
            <a:spLocks noGrp="1"/>
          </p:cNvSpPr>
          <p:nvPr>
            <p:ph type="sldNum" sz="quarter" idx="12"/>
          </p:nvPr>
        </p:nvSpPr>
        <p:spPr/>
        <p:txBody>
          <a:bodyPr/>
          <a:lstStyle/>
          <a:p>
            <a:fld id="{10A0A6AF-03C5-477E-939A-E28F7E7F05EA}" type="slidenum">
              <a:rPr lang="nl-NL" smtClean="0"/>
              <a:pPr/>
              <a:t>7</a:t>
            </a:fld>
            <a:endParaRPr lang="nl-NL" dirty="0"/>
          </a:p>
        </p:txBody>
      </p:sp>
      <p:sp>
        <p:nvSpPr>
          <p:cNvPr id="10" name="Tijdelijke aanduiding voor voettekst 5">
            <a:extLst>
              <a:ext uri="{FF2B5EF4-FFF2-40B4-BE49-F238E27FC236}">
                <a16:creationId xmlns:a16="http://schemas.microsoft.com/office/drawing/2014/main" xmlns="" id="{0D02BF38-712D-4222-9A89-6C75B62FA1C6}"/>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11" name="Tijdelijke aanduiding voor datum 4">
            <a:extLst>
              <a:ext uri="{FF2B5EF4-FFF2-40B4-BE49-F238E27FC236}">
                <a16:creationId xmlns:a16="http://schemas.microsoft.com/office/drawing/2014/main" xmlns="" id="{1FBF7022-F751-46A0-AE51-1A075D543DBC}"/>
              </a:ext>
            </a:extLst>
          </p:cNvPr>
          <p:cNvSpPr>
            <a:spLocks noGrp="1"/>
          </p:cNvSpPr>
          <p:nvPr>
            <p:ph type="dt" sz="half" idx="10"/>
          </p:nvPr>
        </p:nvSpPr>
        <p:spPr>
          <a:xfrm>
            <a:off x="635000" y="6543488"/>
            <a:ext cx="5003800" cy="264272"/>
          </a:xfrm>
        </p:spPr>
        <p:txBody>
          <a:bodyPr/>
          <a:lstStyle/>
          <a:p>
            <a:r>
              <a:rPr lang="nl-NL" dirty="0"/>
              <a:t>23 November, 2018</a:t>
            </a:r>
          </a:p>
        </p:txBody>
      </p:sp>
      <p:pic>
        <p:nvPicPr>
          <p:cNvPr id="3" name="Afbeelding 2">
            <a:extLst>
              <a:ext uri="{FF2B5EF4-FFF2-40B4-BE49-F238E27FC236}">
                <a16:creationId xmlns:a16="http://schemas.microsoft.com/office/drawing/2014/main" xmlns="" id="{DF265E48-5C37-4BBB-B25E-6BFBA082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428" y="3429000"/>
            <a:ext cx="2795361" cy="3764607"/>
          </a:xfrm>
          <a:prstGeom prst="rect">
            <a:avLst/>
          </a:prstGeom>
        </p:spPr>
      </p:pic>
    </p:spTree>
    <p:extLst>
      <p:ext uri="{BB962C8B-B14F-4D97-AF65-F5344CB8AC3E}">
        <p14:creationId xmlns:p14="http://schemas.microsoft.com/office/powerpoint/2010/main" val="153042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549272" y="2276475"/>
            <a:ext cx="5226050" cy="3944938"/>
          </a:xfrm>
        </p:spPr>
        <p:txBody>
          <a:bodyPr/>
          <a:lstStyle/>
          <a:p>
            <a:r>
              <a:rPr lang="en-US" dirty="0" smtClean="0"/>
              <a:t>Basis is het To70 rapport</a:t>
            </a:r>
          </a:p>
          <a:p>
            <a:r>
              <a:rPr lang="en-US" dirty="0" err="1" smtClean="0"/>
              <a:t>Meetplan</a:t>
            </a:r>
            <a:r>
              <a:rPr lang="en-US" dirty="0" smtClean="0"/>
              <a:t> </a:t>
            </a:r>
            <a:r>
              <a:rPr lang="en-US" dirty="0" err="1" smtClean="0"/>
              <a:t>zal</a:t>
            </a:r>
            <a:r>
              <a:rPr lang="en-US" dirty="0" smtClean="0"/>
              <a:t> </a:t>
            </a:r>
            <a:r>
              <a:rPr lang="en-US" dirty="0" err="1" smtClean="0"/>
              <a:t>beschrijven</a:t>
            </a:r>
            <a:r>
              <a:rPr lang="en-US" dirty="0" smtClean="0"/>
              <a:t> hoe NOMOS </a:t>
            </a:r>
            <a:r>
              <a:rPr lang="en-US" dirty="0" err="1" smtClean="0"/>
              <a:t>netwerk</a:t>
            </a:r>
            <a:r>
              <a:rPr lang="en-US" dirty="0" smtClean="0"/>
              <a:t> </a:t>
            </a:r>
            <a:r>
              <a:rPr lang="en-US" dirty="0" err="1" smtClean="0"/>
              <a:t>te</a:t>
            </a:r>
            <a:r>
              <a:rPr lang="en-US" dirty="0" smtClean="0"/>
              <a:t> </a:t>
            </a:r>
            <a:r>
              <a:rPr lang="en-US" dirty="0" err="1" smtClean="0"/>
              <a:t>integreren</a:t>
            </a:r>
            <a:endParaRPr lang="en-US" dirty="0" smtClean="0"/>
          </a:p>
          <a:p>
            <a:r>
              <a:rPr lang="en-US" dirty="0" err="1" smtClean="0"/>
              <a:t>Gebruik</a:t>
            </a:r>
            <a:r>
              <a:rPr lang="en-US" dirty="0" smtClean="0"/>
              <a:t> van </a:t>
            </a:r>
            <a:r>
              <a:rPr lang="en-US" dirty="0" err="1" smtClean="0"/>
              <a:t>andere</a:t>
            </a:r>
            <a:r>
              <a:rPr lang="en-US" dirty="0" smtClean="0"/>
              <a:t> </a:t>
            </a:r>
            <a:r>
              <a:rPr lang="en-US" dirty="0" err="1" smtClean="0"/>
              <a:t>punten</a:t>
            </a:r>
            <a:r>
              <a:rPr lang="en-US" dirty="0" smtClean="0"/>
              <a:t> </a:t>
            </a:r>
            <a:r>
              <a:rPr lang="en-US" dirty="0" err="1" smtClean="0"/>
              <a:t>maakt</a:t>
            </a:r>
            <a:r>
              <a:rPr lang="en-US" dirty="0" smtClean="0"/>
              <a:t> model </a:t>
            </a:r>
            <a:r>
              <a:rPr lang="en-US" dirty="0" err="1" smtClean="0"/>
              <a:t>sterker</a:t>
            </a:r>
            <a:r>
              <a:rPr lang="en-US" dirty="0" smtClean="0"/>
              <a:t> </a:t>
            </a:r>
            <a:r>
              <a:rPr lang="en-US" dirty="0" err="1" smtClean="0"/>
              <a:t>en</a:t>
            </a:r>
            <a:r>
              <a:rPr lang="en-US" dirty="0" smtClean="0"/>
              <a:t> </a:t>
            </a:r>
            <a:r>
              <a:rPr lang="en-US" dirty="0" err="1" smtClean="0"/>
              <a:t>maakt</a:t>
            </a:r>
            <a:r>
              <a:rPr lang="en-US" dirty="0" smtClean="0"/>
              <a:t> real-time </a:t>
            </a:r>
            <a:r>
              <a:rPr lang="en-US" dirty="0" err="1" smtClean="0"/>
              <a:t>weergave</a:t>
            </a:r>
            <a:r>
              <a:rPr lang="en-US" dirty="0" smtClean="0"/>
              <a:t> </a:t>
            </a:r>
            <a:r>
              <a:rPr lang="en-US" dirty="0" err="1" smtClean="0"/>
              <a:t>beter</a:t>
            </a:r>
            <a:r>
              <a:rPr lang="en-US" dirty="0" smtClean="0"/>
              <a:t> </a:t>
            </a:r>
            <a:r>
              <a:rPr lang="en-US" dirty="0" err="1" smtClean="0"/>
              <a:t>mogelijk</a:t>
            </a:r>
            <a:r>
              <a:rPr lang="en-US" dirty="0" smtClean="0"/>
              <a:t>.</a:t>
            </a:r>
          </a:p>
          <a:p>
            <a:endParaRPr lang="nl-NL" dirty="0"/>
          </a:p>
        </p:txBody>
      </p:sp>
      <p:sp>
        <p:nvSpPr>
          <p:cNvPr id="3" name="Tijdelijke aanduiding voor inhoud 2"/>
          <p:cNvSpPr>
            <a:spLocks noGrp="1"/>
          </p:cNvSpPr>
          <p:nvPr>
            <p:ph sz="half" idx="2"/>
          </p:nvPr>
        </p:nvSpPr>
        <p:spPr/>
        <p:txBody>
          <a:bodyPr/>
          <a:lstStyle/>
          <a:p>
            <a:pPr marL="0" indent="0">
              <a:buNone/>
            </a:pPr>
            <a:endParaRPr lang="nl-NL" dirty="0"/>
          </a:p>
        </p:txBody>
      </p:sp>
      <p:sp>
        <p:nvSpPr>
          <p:cNvPr id="4" name="Titel 3"/>
          <p:cNvSpPr>
            <a:spLocks noGrp="1"/>
          </p:cNvSpPr>
          <p:nvPr>
            <p:ph type="title"/>
          </p:nvPr>
        </p:nvSpPr>
        <p:spPr>
          <a:xfrm>
            <a:off x="592138" y="623888"/>
            <a:ext cx="10923588" cy="947737"/>
          </a:xfrm>
        </p:spPr>
        <p:txBody>
          <a:bodyPr>
            <a:normAutofit/>
          </a:bodyPr>
          <a:lstStyle/>
          <a:p>
            <a:r>
              <a:rPr lang="en-US" sz="3200" dirty="0" err="1" smtClean="0"/>
              <a:t>Gewenste</a:t>
            </a:r>
            <a:r>
              <a:rPr lang="en-US" sz="3200" dirty="0" smtClean="0"/>
              <a:t> </a:t>
            </a:r>
            <a:r>
              <a:rPr lang="en-US" sz="3200" dirty="0" err="1" smtClean="0"/>
              <a:t>eindsituatie</a:t>
            </a:r>
            <a:endParaRPr lang="nl-NL" sz="3200" dirty="0"/>
          </a:p>
        </p:txBody>
      </p:sp>
      <p:sp>
        <p:nvSpPr>
          <p:cNvPr id="7" name="Tijdelijke aanduiding voor dianummer 6"/>
          <p:cNvSpPr>
            <a:spLocks noGrp="1"/>
          </p:cNvSpPr>
          <p:nvPr>
            <p:ph type="sldNum" sz="quarter" idx="12"/>
          </p:nvPr>
        </p:nvSpPr>
        <p:spPr/>
        <p:txBody>
          <a:bodyPr/>
          <a:lstStyle/>
          <a:p>
            <a:fld id="{10A0A6AF-03C5-477E-939A-E28F7E7F05EA}" type="slidenum">
              <a:rPr lang="nl-NL" smtClean="0"/>
              <a:pPr/>
              <a:t>8</a:t>
            </a:fld>
            <a:endParaRPr lang="nl-NL" dirty="0"/>
          </a:p>
        </p:txBody>
      </p:sp>
      <p:pic>
        <p:nvPicPr>
          <p:cNvPr id="1026" name="Picture 2" descr="C:\Users\dekkerj\AppData\Local\Microsoft\Windows\Temporary Internet Files\Content.Outlook\0WFI3MF5\Screen Shot 2018-11-22 at 19.45.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520" y="0"/>
            <a:ext cx="6571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datum 4">
            <a:extLst>
              <a:ext uri="{FF2B5EF4-FFF2-40B4-BE49-F238E27FC236}">
                <a16:creationId xmlns:a16="http://schemas.microsoft.com/office/drawing/2014/main" xmlns="" id="{A54FD5D4-82C9-47A1-A2EB-793DF8030A55}"/>
              </a:ext>
            </a:extLst>
          </p:cNvPr>
          <p:cNvSpPr>
            <a:spLocks noGrp="1"/>
          </p:cNvSpPr>
          <p:nvPr>
            <p:ph type="dt" sz="half" idx="10"/>
          </p:nvPr>
        </p:nvSpPr>
        <p:spPr>
          <a:xfrm>
            <a:off x="635000" y="6543488"/>
            <a:ext cx="5003800" cy="264272"/>
          </a:xfrm>
        </p:spPr>
        <p:txBody>
          <a:bodyPr/>
          <a:lstStyle/>
          <a:p>
            <a:r>
              <a:rPr lang="nl-NL" dirty="0"/>
              <a:t>23 November, 2018</a:t>
            </a:r>
          </a:p>
        </p:txBody>
      </p:sp>
      <p:sp>
        <p:nvSpPr>
          <p:cNvPr id="10" name="Tijdelijke aanduiding voor voettekst 5">
            <a:extLst>
              <a:ext uri="{FF2B5EF4-FFF2-40B4-BE49-F238E27FC236}">
                <a16:creationId xmlns:a16="http://schemas.microsoft.com/office/drawing/2014/main" xmlns="" id="{CBA9384E-E696-481F-950F-B07F8A1E4673}"/>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Tree>
    <p:extLst>
      <p:ext uri="{BB962C8B-B14F-4D97-AF65-F5344CB8AC3E}">
        <p14:creationId xmlns:p14="http://schemas.microsoft.com/office/powerpoint/2010/main" val="259430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E2D4211C-EEB3-471D-8E28-7C9717EF862C}"/>
              </a:ext>
            </a:extLst>
          </p:cNvPr>
          <p:cNvSpPr>
            <a:spLocks noGrp="1"/>
          </p:cNvSpPr>
          <p:nvPr>
            <p:ph sz="half" idx="1"/>
          </p:nvPr>
        </p:nvSpPr>
        <p:spPr/>
        <p:txBody>
          <a:bodyPr>
            <a:normAutofit lnSpcReduction="10000"/>
          </a:bodyPr>
          <a:lstStyle/>
          <a:p>
            <a:r>
              <a:rPr lang="nl-NL" dirty="0"/>
              <a:t>Forse uitbreiding van het aantal meetpunten</a:t>
            </a:r>
          </a:p>
          <a:p>
            <a:r>
              <a:rPr lang="nl-NL" dirty="0"/>
              <a:t>Eenvoudig meedoen via app</a:t>
            </a:r>
          </a:p>
          <a:p>
            <a:r>
              <a:rPr lang="nl-NL" dirty="0"/>
              <a:t>Grote delta’s kunnen aanleiding zijn lokaal te gaan meten met mobiele opstelling</a:t>
            </a:r>
          </a:p>
          <a:p>
            <a:r>
              <a:rPr lang="nl-NL" dirty="0"/>
              <a:t>Tijdelijk meten op gewenste locaties</a:t>
            </a:r>
          </a:p>
          <a:p>
            <a:r>
              <a:rPr lang="nl-NL" dirty="0"/>
              <a:t>Gesprek met de omgeving – burgers</a:t>
            </a:r>
          </a:p>
          <a:p>
            <a:endParaRPr lang="nl-NL" dirty="0"/>
          </a:p>
        </p:txBody>
      </p:sp>
      <p:pic>
        <p:nvPicPr>
          <p:cNvPr id="8" name="Tijdelijke aanduiding voor inhoud 7">
            <a:extLst>
              <a:ext uri="{FF2B5EF4-FFF2-40B4-BE49-F238E27FC236}">
                <a16:creationId xmlns:a16="http://schemas.microsoft.com/office/drawing/2014/main" xmlns="" id="{BFD9A8B6-2A56-45BE-9394-B3BD69D42778}"/>
              </a:ext>
            </a:extLst>
          </p:cNvPr>
          <p:cNvPicPr>
            <a:picLocks noGrp="1" noChangeAspect="1"/>
          </p:cNvPicPr>
          <p:nvPr>
            <p:ph sz="half" idx="2"/>
          </p:nvPr>
        </p:nvPicPr>
        <p:blipFill>
          <a:blip r:embed="rId3"/>
          <a:stretch>
            <a:fillRect/>
          </a:stretch>
        </p:blipFill>
        <p:spPr>
          <a:xfrm>
            <a:off x="6767999" y="2000560"/>
            <a:ext cx="4293536" cy="4220853"/>
          </a:xfrm>
          <a:prstGeom prst="rect">
            <a:avLst/>
          </a:prstGeom>
        </p:spPr>
      </p:pic>
      <p:sp>
        <p:nvSpPr>
          <p:cNvPr id="4" name="Titel 3">
            <a:extLst>
              <a:ext uri="{FF2B5EF4-FFF2-40B4-BE49-F238E27FC236}">
                <a16:creationId xmlns:a16="http://schemas.microsoft.com/office/drawing/2014/main" xmlns="" id="{E4B6094F-0E3F-4EC1-A72C-C06BF2ACC415}"/>
              </a:ext>
            </a:extLst>
          </p:cNvPr>
          <p:cNvSpPr>
            <a:spLocks noGrp="1"/>
          </p:cNvSpPr>
          <p:nvPr>
            <p:ph type="title"/>
          </p:nvPr>
        </p:nvSpPr>
        <p:spPr/>
        <p:txBody>
          <a:bodyPr/>
          <a:lstStyle/>
          <a:p>
            <a:r>
              <a:rPr lang="nl-NL" dirty="0"/>
              <a:t>Metingen van de burgers</a:t>
            </a:r>
          </a:p>
        </p:txBody>
      </p:sp>
      <p:sp>
        <p:nvSpPr>
          <p:cNvPr id="7" name="Tijdelijke aanduiding voor dianummer 6">
            <a:extLst>
              <a:ext uri="{FF2B5EF4-FFF2-40B4-BE49-F238E27FC236}">
                <a16:creationId xmlns:a16="http://schemas.microsoft.com/office/drawing/2014/main" xmlns="" id="{5F664D25-D1F4-492F-8BD6-B906124E1901}"/>
              </a:ext>
            </a:extLst>
          </p:cNvPr>
          <p:cNvSpPr>
            <a:spLocks noGrp="1"/>
          </p:cNvSpPr>
          <p:nvPr>
            <p:ph type="sldNum" sz="quarter" idx="12"/>
          </p:nvPr>
        </p:nvSpPr>
        <p:spPr/>
        <p:txBody>
          <a:bodyPr/>
          <a:lstStyle/>
          <a:p>
            <a:fld id="{10A0A6AF-03C5-477E-939A-E28F7E7F05EA}" type="slidenum">
              <a:rPr lang="nl-NL" smtClean="0"/>
              <a:pPr/>
              <a:t>9</a:t>
            </a:fld>
            <a:endParaRPr lang="nl-NL" dirty="0"/>
          </a:p>
        </p:txBody>
      </p:sp>
      <p:sp>
        <p:nvSpPr>
          <p:cNvPr id="10" name="Tijdelijke aanduiding voor voettekst 5">
            <a:extLst>
              <a:ext uri="{FF2B5EF4-FFF2-40B4-BE49-F238E27FC236}">
                <a16:creationId xmlns:a16="http://schemas.microsoft.com/office/drawing/2014/main" xmlns="" id="{CBA9384E-E696-481F-950F-B07F8A1E4673}"/>
              </a:ext>
            </a:extLst>
          </p:cNvPr>
          <p:cNvSpPr>
            <a:spLocks noGrp="1"/>
          </p:cNvSpPr>
          <p:nvPr>
            <p:ph type="ftr" sz="quarter" idx="11"/>
          </p:nvPr>
        </p:nvSpPr>
        <p:spPr>
          <a:xfrm>
            <a:off x="635000" y="6221413"/>
            <a:ext cx="5003800" cy="322075"/>
          </a:xfrm>
        </p:spPr>
        <p:txBody>
          <a:bodyPr/>
          <a:lstStyle/>
          <a:p>
            <a:r>
              <a:rPr lang="nl-NL" dirty="0"/>
              <a:t>Koninklijk Nederlands Meteorologisch Instituut</a:t>
            </a:r>
          </a:p>
        </p:txBody>
      </p:sp>
      <p:sp>
        <p:nvSpPr>
          <p:cNvPr id="11" name="Tijdelijke aanduiding voor datum 4">
            <a:extLst>
              <a:ext uri="{FF2B5EF4-FFF2-40B4-BE49-F238E27FC236}">
                <a16:creationId xmlns:a16="http://schemas.microsoft.com/office/drawing/2014/main" xmlns="" id="{A54FD5D4-82C9-47A1-A2EB-793DF8030A55}"/>
              </a:ext>
            </a:extLst>
          </p:cNvPr>
          <p:cNvSpPr>
            <a:spLocks noGrp="1"/>
          </p:cNvSpPr>
          <p:nvPr>
            <p:ph type="dt" sz="half" idx="10"/>
          </p:nvPr>
        </p:nvSpPr>
        <p:spPr>
          <a:xfrm>
            <a:off x="635000" y="6543488"/>
            <a:ext cx="5003800" cy="264272"/>
          </a:xfrm>
        </p:spPr>
        <p:txBody>
          <a:bodyPr/>
          <a:lstStyle/>
          <a:p>
            <a:r>
              <a:rPr lang="nl-NL" dirty="0"/>
              <a:t>23 November, 2018</a:t>
            </a:r>
          </a:p>
        </p:txBody>
      </p:sp>
    </p:spTree>
    <p:extLst>
      <p:ext uri="{BB962C8B-B14F-4D97-AF65-F5344CB8AC3E}">
        <p14:creationId xmlns:p14="http://schemas.microsoft.com/office/powerpoint/2010/main" val="3700297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KNMI sjabloon voor Powerpoint ENG Breedbeeld">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9" id="{679BD963-B7F7-014D-8604-DB591A414DAF}" vid="{E42E6A84-805E-FD4D-BC33-FB7D3DCAE14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KNMI sjabloon voor Powerpoint ENG Breedbeeld</Template>
  <TotalTime>2557</TotalTime>
  <Words>758</Words>
  <Application>Microsoft Office PowerPoint</Application>
  <PresentationFormat>Aangepast</PresentationFormat>
  <Paragraphs>135</Paragraphs>
  <Slides>13</Slides>
  <Notes>12</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KNMI sjabloon voor Powerpoint ENG Breedbeeld</vt:lpstr>
      <vt:lpstr>Bijeenkomst 23-11-2018 </vt:lpstr>
      <vt:lpstr>Vraag vanuit ORS</vt:lpstr>
      <vt:lpstr>Vraag vanuit ORS - 2</vt:lpstr>
      <vt:lpstr>KNMI </vt:lpstr>
      <vt:lpstr>Meten aan de bron (inrichting meetlocatie)  en vlootontwikkeling</vt:lpstr>
      <vt:lpstr>Kennisopbouw van geluidsproductie per vliegtuig </vt:lpstr>
      <vt:lpstr>Meetpunten in het netwerk</vt:lpstr>
      <vt:lpstr>Gewenste eindsituatie</vt:lpstr>
      <vt:lpstr>Metingen van de burgers</vt:lpstr>
      <vt:lpstr>Directe rapportage en display resultaten</vt:lpstr>
      <vt:lpstr>Continue verbetering</vt:lpstr>
      <vt:lpstr>Stappenplan</vt:lpstr>
      <vt:lpstr>Vragen?</vt:lpstr>
    </vt:vector>
  </TitlesOfParts>
  <Company>SSC-Campus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Consultation NSAA</dc:title>
  <dc:creator>Hattink, Marja (KNMI);Jan Dekker</dc:creator>
  <cp:lastModifiedBy>Dekker, Jan (KNMI)</cp:lastModifiedBy>
  <cp:revision>55</cp:revision>
  <cp:lastPrinted>2017-10-19T09:16:45Z</cp:lastPrinted>
  <dcterms:created xsi:type="dcterms:W3CDTF">2017-10-19T08:40:33Z</dcterms:created>
  <dcterms:modified xsi:type="dcterms:W3CDTF">2018-11-22T19:24:07Z</dcterms:modified>
</cp:coreProperties>
</file>