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711" r:id="rId2"/>
    <p:sldId id="730" r:id="rId3"/>
    <p:sldId id="731" r:id="rId4"/>
    <p:sldId id="732" r:id="rId5"/>
    <p:sldId id="670" r:id="rId6"/>
    <p:sldId id="660" r:id="rId7"/>
    <p:sldId id="734" r:id="rId8"/>
    <p:sldId id="735" r:id="rId9"/>
    <p:sldId id="738" r:id="rId10"/>
    <p:sldId id="736" r:id="rId11"/>
  </p:sldIdLst>
  <p:sldSz cx="9144000" cy="6858000" type="screen4x3"/>
  <p:notesSz cx="6718300" cy="9855200"/>
  <p:custDataLst>
    <p:tags r:id="rId14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vekamp" initials="V" lastIdx="2" clrIdx="0"/>
  <p:cmAuthor id="1" name="Eline Scheepers" initials="ES" lastIdx="1" clrIdx="1"/>
  <p:cmAuthor id="2" name="HDerriks" initials="H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9DE0"/>
    <a:srgbClr val="99FFCC"/>
    <a:srgbClr val="0588B7"/>
    <a:srgbClr val="DE367E"/>
    <a:srgbClr val="75D2FB"/>
    <a:srgbClr val="D6A300"/>
    <a:srgbClr val="99C1DA"/>
    <a:srgbClr val="376029"/>
    <a:srgbClr val="77C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8" autoAdjust="0"/>
    <p:restoredTop sz="96265" autoAdjust="0"/>
  </p:normalViewPr>
  <p:slideViewPr>
    <p:cSldViewPr>
      <p:cViewPr varScale="1">
        <p:scale>
          <a:sx n="103" d="100"/>
          <a:sy n="103" d="100"/>
        </p:scale>
        <p:origin x="6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90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1474" cy="493077"/>
          </a:xfrm>
          <a:prstGeom prst="rect">
            <a:avLst/>
          </a:prstGeom>
        </p:spPr>
        <p:txBody>
          <a:bodyPr vert="horz" lIns="91099" tIns="45550" rIns="91099" bIns="4555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05251" y="2"/>
            <a:ext cx="2911474" cy="493077"/>
          </a:xfrm>
          <a:prstGeom prst="rect">
            <a:avLst/>
          </a:prstGeom>
        </p:spPr>
        <p:txBody>
          <a:bodyPr vert="horz" lIns="91099" tIns="45550" rIns="91099" bIns="45550" rtlCol="0"/>
          <a:lstStyle>
            <a:lvl1pPr algn="r">
              <a:defRPr sz="1200"/>
            </a:lvl1pPr>
          </a:lstStyle>
          <a:p>
            <a:fld id="{AF4F8F2A-16C9-4EFA-BC01-18F1AB6B1B27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360538"/>
            <a:ext cx="2911474" cy="493077"/>
          </a:xfrm>
          <a:prstGeom prst="rect">
            <a:avLst/>
          </a:prstGeom>
        </p:spPr>
        <p:txBody>
          <a:bodyPr vert="horz" lIns="91099" tIns="45550" rIns="91099" bIns="4555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05251" y="9360538"/>
            <a:ext cx="2911474" cy="493077"/>
          </a:xfrm>
          <a:prstGeom prst="rect">
            <a:avLst/>
          </a:prstGeom>
        </p:spPr>
        <p:txBody>
          <a:bodyPr vert="horz" lIns="91099" tIns="45550" rIns="91099" bIns="45550" rtlCol="0" anchor="b"/>
          <a:lstStyle>
            <a:lvl1pPr algn="r">
              <a:defRPr sz="1200"/>
            </a:lvl1pPr>
          </a:lstStyle>
          <a:p>
            <a:fld id="{0B64F1E0-8991-493E-9393-C9DF2270A30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76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1264" cy="492760"/>
          </a:xfrm>
          <a:prstGeom prst="rect">
            <a:avLst/>
          </a:prstGeom>
        </p:spPr>
        <p:txBody>
          <a:bodyPr vert="horz" lIns="91099" tIns="45550" rIns="91099" bIns="4555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05482" y="1"/>
            <a:ext cx="2911264" cy="492760"/>
          </a:xfrm>
          <a:prstGeom prst="rect">
            <a:avLst/>
          </a:prstGeom>
        </p:spPr>
        <p:txBody>
          <a:bodyPr vert="horz" lIns="91099" tIns="45550" rIns="91099" bIns="45550" rtlCol="0"/>
          <a:lstStyle>
            <a:lvl1pPr algn="r">
              <a:defRPr sz="1200"/>
            </a:lvl1pPr>
          </a:lstStyle>
          <a:p>
            <a:fld id="{7ABCC5C8-6312-402B-8DE9-72D8D4401C91}" type="datetimeFigureOut">
              <a:rPr lang="nl-NL" smtClean="0"/>
              <a:pPr/>
              <a:t>27-11-2018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99" tIns="45550" rIns="91099" bIns="4555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1831" y="4681221"/>
            <a:ext cx="5374640" cy="4434840"/>
          </a:xfrm>
          <a:prstGeom prst="rect">
            <a:avLst/>
          </a:prstGeom>
        </p:spPr>
        <p:txBody>
          <a:bodyPr vert="horz" lIns="91099" tIns="45550" rIns="91099" bIns="4555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4" cy="492760"/>
          </a:xfrm>
          <a:prstGeom prst="rect">
            <a:avLst/>
          </a:prstGeom>
        </p:spPr>
        <p:txBody>
          <a:bodyPr vert="horz" lIns="91099" tIns="45550" rIns="91099" bIns="4555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4" cy="492760"/>
          </a:xfrm>
          <a:prstGeom prst="rect">
            <a:avLst/>
          </a:prstGeom>
        </p:spPr>
        <p:txBody>
          <a:bodyPr vert="horz" lIns="91099" tIns="45550" rIns="91099" bIns="45550" rtlCol="0" anchor="b"/>
          <a:lstStyle>
            <a:lvl1pPr algn="r">
              <a:defRPr sz="1200"/>
            </a:lvl1pPr>
          </a:lstStyle>
          <a:p>
            <a:fld id="{F0285AC7-D60F-4D17-803B-34D3B8D1E5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70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74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7653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127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37138" y="2878138"/>
            <a:ext cx="3598862" cy="857250"/>
          </a:xfrm>
        </p:spPr>
        <p:txBody>
          <a:bodyPr/>
          <a:lstStyle>
            <a:lvl1pPr defTabSz="608013" eaLnBrk="0" hangingPunct="0"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37138" y="3778250"/>
            <a:ext cx="3598862" cy="1752600"/>
          </a:xfrm>
        </p:spPr>
        <p:txBody>
          <a:bodyPr/>
          <a:lstStyle>
            <a:lvl1pPr marL="0" indent="1588" defTabSz="608013" eaLnBrk="0" hangingPunct="0">
              <a:buFont typeface="Arial" charset="0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5037138" y="6515100"/>
            <a:ext cx="3932237" cy="20955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nl-NL" smtClean="0"/>
              <a:t>30 november 2015</a:t>
            </a:r>
            <a:endParaRPr lang="nl-NL"/>
          </a:p>
        </p:txBody>
      </p:sp>
      <p:pic>
        <p:nvPicPr>
          <p:cNvPr id="9" name="Afbeelding 8" descr="ROe_IM_Logo_1_RGB_diap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4246144" y="0"/>
            <a:ext cx="3684180" cy="20486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4D3DCD-78F2-4C02-80EF-E6C3442401A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marL="0" marR="0" indent="0" algn="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NL" smtClean="0"/>
              <a:t>30 november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US" err="1" smtClean="0"/>
              <a:t>Kennisinstituut</a:t>
            </a:r>
            <a:r>
              <a:rPr lang="en-US" smtClean="0"/>
              <a:t> </a:t>
            </a:r>
            <a:r>
              <a:rPr lang="en-US" err="1" smtClean="0"/>
              <a:t>voor</a:t>
            </a:r>
            <a:r>
              <a:rPr lang="en-US" smtClean="0"/>
              <a:t> </a:t>
            </a:r>
            <a:r>
              <a:rPr lang="en-US" err="1" smtClean="0"/>
              <a:t>Mobiliteitsbeleid</a:t>
            </a:r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67513" y="1293813"/>
            <a:ext cx="2100262" cy="49133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6725" y="1293813"/>
            <a:ext cx="6148388" cy="49133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EBBB1C-FD6D-4964-872D-637C2E61DE2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marL="0" marR="0" indent="0" algn="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NL" smtClean="0"/>
              <a:t>30 november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US" err="1" smtClean="0"/>
              <a:t>Kennisinstituut</a:t>
            </a:r>
            <a:r>
              <a:rPr lang="en-US" smtClean="0"/>
              <a:t> </a:t>
            </a:r>
            <a:r>
              <a:rPr lang="en-US" err="1" smtClean="0"/>
              <a:t>voor</a:t>
            </a:r>
            <a:r>
              <a:rPr lang="en-US" smtClean="0"/>
              <a:t> </a:t>
            </a:r>
            <a:r>
              <a:rPr lang="en-US" err="1" smtClean="0"/>
              <a:t>Mobiliteitsbeleid</a:t>
            </a:r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293813"/>
            <a:ext cx="8401050" cy="4921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6725" y="2068513"/>
            <a:ext cx="4124325" cy="41386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743450" y="2068513"/>
            <a:ext cx="4124325" cy="4138612"/>
          </a:xfrm>
        </p:spPr>
        <p:txBody>
          <a:bodyPr/>
          <a:lstStyle/>
          <a:p>
            <a:r>
              <a:rPr lang="nl-NL" smtClean="0"/>
              <a:t>Klik op het pictogram als u een illustratie wilt toevoegen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466725" y="6611938"/>
            <a:ext cx="1905000" cy="119062"/>
          </a:xfrm>
        </p:spPr>
        <p:txBody>
          <a:bodyPr/>
          <a:lstStyle>
            <a:lvl1pPr>
              <a:defRPr/>
            </a:lvl1pPr>
          </a:lstStyle>
          <a:p>
            <a:fld id="{C0E4B359-E2E3-44DC-A349-1126A74EF1B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>
          <a:xfrm>
            <a:off x="7264400" y="6611938"/>
            <a:ext cx="1508125" cy="119062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30 november 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US" err="1" smtClean="0"/>
              <a:t>Kennisinstituut</a:t>
            </a:r>
            <a:r>
              <a:rPr lang="en-US" smtClean="0"/>
              <a:t> </a:t>
            </a:r>
            <a:r>
              <a:rPr lang="en-US" err="1" smtClean="0"/>
              <a:t>voor</a:t>
            </a:r>
            <a:r>
              <a:rPr lang="en-US" smtClean="0"/>
              <a:t> </a:t>
            </a:r>
            <a:r>
              <a:rPr lang="en-US" err="1" smtClean="0"/>
              <a:t>Mobiliteitsbeleid</a:t>
            </a:r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CDB467-7873-4513-AFB0-64C93AB0D52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30 november 2015</a:t>
            </a:r>
            <a:endParaRPr lang="nl-NL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US" err="1" smtClean="0"/>
              <a:t>Kennisinstituut</a:t>
            </a:r>
            <a:r>
              <a:rPr lang="en-US" smtClean="0"/>
              <a:t> </a:t>
            </a:r>
            <a:r>
              <a:rPr lang="en-US" err="1" smtClean="0"/>
              <a:t>voor</a:t>
            </a:r>
            <a:r>
              <a:rPr lang="en-US" smtClean="0"/>
              <a:t> </a:t>
            </a:r>
            <a:r>
              <a:rPr lang="en-US" err="1" smtClean="0"/>
              <a:t>Mobiliteitsbeleid</a:t>
            </a:r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D84257-ED32-48C1-8368-C36FAEBD5AE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30 november 2015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US" err="1" smtClean="0"/>
              <a:t>Kennisinstituut</a:t>
            </a:r>
            <a:r>
              <a:rPr lang="en-US" smtClean="0"/>
              <a:t> </a:t>
            </a:r>
            <a:r>
              <a:rPr lang="en-US" err="1" smtClean="0"/>
              <a:t>voor</a:t>
            </a:r>
            <a:r>
              <a:rPr lang="en-US" smtClean="0"/>
              <a:t> </a:t>
            </a:r>
            <a:r>
              <a:rPr lang="en-US" err="1" smtClean="0"/>
              <a:t>Mobiliteitsbeleid</a:t>
            </a:r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6725" y="2068513"/>
            <a:ext cx="4124325" cy="41386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43450" y="2068513"/>
            <a:ext cx="4124325" cy="41386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EFCD2F-3854-4509-94B1-251D221B176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30 november 2015</a:t>
            </a: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US" err="1" smtClean="0"/>
              <a:t>Kennisinstituut</a:t>
            </a:r>
            <a:r>
              <a:rPr lang="en-US" smtClean="0"/>
              <a:t> </a:t>
            </a:r>
            <a:r>
              <a:rPr lang="en-US" err="1" smtClean="0"/>
              <a:t>voor</a:t>
            </a:r>
            <a:r>
              <a:rPr lang="en-US" smtClean="0"/>
              <a:t> </a:t>
            </a:r>
            <a:r>
              <a:rPr lang="en-US" err="1" smtClean="0"/>
              <a:t>Mobiliteitsbeleid</a:t>
            </a:r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8DFE5E-4DF5-4E22-BF27-B57155238CA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30 november 2015</a:t>
            </a:r>
            <a:endParaRPr lang="nl-NL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US" err="1" smtClean="0"/>
              <a:t>Kennisinstituut</a:t>
            </a:r>
            <a:r>
              <a:rPr lang="en-US" smtClean="0"/>
              <a:t> </a:t>
            </a:r>
            <a:r>
              <a:rPr lang="en-US" err="1" smtClean="0"/>
              <a:t>voor</a:t>
            </a:r>
            <a:r>
              <a:rPr lang="en-US" smtClean="0"/>
              <a:t> </a:t>
            </a:r>
            <a:r>
              <a:rPr lang="en-US" err="1" smtClean="0"/>
              <a:t>Mobiliteitsbeleid</a:t>
            </a:r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2C4F18-1084-43BB-8F0C-8DDEC76DCA4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30 november 2015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US" err="1" smtClean="0"/>
              <a:t>Kennisinstituut</a:t>
            </a:r>
            <a:r>
              <a:rPr lang="en-US" smtClean="0"/>
              <a:t> </a:t>
            </a:r>
            <a:r>
              <a:rPr lang="en-US" err="1" smtClean="0"/>
              <a:t>voor</a:t>
            </a:r>
            <a:r>
              <a:rPr lang="en-US" smtClean="0"/>
              <a:t> </a:t>
            </a:r>
            <a:r>
              <a:rPr lang="en-US" err="1" smtClean="0"/>
              <a:t>Mobiliteitsbeleid</a:t>
            </a:r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FF4269-9A2A-402C-95A8-1E64AE3A37F9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30 november 2015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US" err="1" smtClean="0"/>
              <a:t>Kennisinstituut</a:t>
            </a:r>
            <a:r>
              <a:rPr lang="en-US" smtClean="0"/>
              <a:t> </a:t>
            </a:r>
            <a:r>
              <a:rPr lang="en-US" err="1" smtClean="0"/>
              <a:t>voor</a:t>
            </a:r>
            <a:r>
              <a:rPr lang="en-US" smtClean="0"/>
              <a:t> </a:t>
            </a:r>
            <a:r>
              <a:rPr lang="en-US" err="1" smtClean="0"/>
              <a:t>Mobiliteitsbeleid</a:t>
            </a:r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US" err="1" smtClean="0"/>
              <a:t>Kennisinstituut</a:t>
            </a:r>
            <a:r>
              <a:rPr lang="en-US" smtClean="0"/>
              <a:t> </a:t>
            </a:r>
            <a:r>
              <a:rPr lang="en-US" err="1" smtClean="0"/>
              <a:t>voor</a:t>
            </a:r>
            <a:r>
              <a:rPr lang="en-US" smtClean="0"/>
              <a:t> </a:t>
            </a:r>
            <a:r>
              <a:rPr lang="en-US" err="1" smtClean="0"/>
              <a:t>Mobiliteitsbeleid</a:t>
            </a: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E2487A-4EC9-4160-846D-E5DD7CFD4F6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marL="0" marR="0" indent="0" algn="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NL" smtClean="0"/>
              <a:t>30 november 2015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CDE4C3-FD53-4754-8387-ED0250ADD0E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30 november 2015</a:t>
            </a: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US" err="1" smtClean="0"/>
              <a:t>Kennisinstituut</a:t>
            </a:r>
            <a:r>
              <a:rPr lang="en-US" smtClean="0"/>
              <a:t> </a:t>
            </a:r>
            <a:r>
              <a:rPr lang="en-US" err="1" smtClean="0"/>
              <a:t>voor</a:t>
            </a:r>
            <a:r>
              <a:rPr lang="en-US" smtClean="0"/>
              <a:t> </a:t>
            </a:r>
            <a:r>
              <a:rPr lang="en-US" err="1" smtClean="0"/>
              <a:t>Mobiliteitsbeleid</a:t>
            </a:r>
            <a:endParaRPr lang="en-GB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1011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350000"/>
            <a:ext cx="9144000" cy="50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293813"/>
            <a:ext cx="8401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2068513"/>
            <a:ext cx="84010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6611938"/>
            <a:ext cx="1905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fld id="{A7767DB5-9DBB-4547-9226-1DA966EC9086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64400" y="6611938"/>
            <a:ext cx="1508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smtClean="0"/>
              <a:t>30 november 2015</a:t>
            </a:r>
            <a:endParaRPr lang="nl-NL"/>
          </a:p>
        </p:txBody>
      </p:sp>
      <p:pic>
        <p:nvPicPr>
          <p:cNvPr id="9225" name="Picture 9" descr="Z:\KA\Carma\DocSys\Customers\VenW Rijksbreed\Models\Presentaties\background_pictures\logo wit\RO_VW_diap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376738" y="0"/>
            <a:ext cx="393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7" y="6525344"/>
            <a:ext cx="2736304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US" err="1" smtClean="0"/>
              <a:t>Kennisinstituut</a:t>
            </a:r>
            <a:r>
              <a:rPr lang="en-US" smtClean="0"/>
              <a:t> </a:t>
            </a:r>
            <a:r>
              <a:rPr lang="en-US" err="1" smtClean="0"/>
              <a:t>voor</a:t>
            </a:r>
            <a:r>
              <a:rPr lang="en-US" smtClean="0"/>
              <a:t> </a:t>
            </a:r>
            <a:r>
              <a:rPr lang="en-US" err="1" smtClean="0"/>
              <a:t>Mobiliteitsbeleid</a:t>
            </a: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dissolv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F4269-9A2A-402C-95A8-1E64AE3A37F9}" type="slidenum">
              <a:rPr lang="nl-NL" smtClean="0"/>
              <a:pPr/>
              <a:t>1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0" y="0"/>
            <a:ext cx="9144840" cy="68580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 bwMode="auto">
          <a:xfrm>
            <a:off x="267548" y="2780928"/>
            <a:ext cx="3024336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Fons Savelberg -</a:t>
            </a:r>
            <a:r>
              <a:rPr kumimoji="0" lang="nl-NL" sz="2000" b="0" i="0" u="none" strike="noStrike" cap="none" normalizeH="0" smtClean="0">
                <a:ln>
                  <a:noFill/>
                </a:ln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ORS critical review 26 november 2018</a:t>
            </a:r>
          </a:p>
        </p:txBody>
      </p:sp>
    </p:spTree>
    <p:extLst>
      <p:ext uri="{BB962C8B-B14F-4D97-AF65-F5344CB8AC3E}">
        <p14:creationId xmlns:p14="http://schemas.microsoft.com/office/powerpoint/2010/main" val="22733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 bwMode="auto">
          <a:xfrm>
            <a:off x="-35" y="0"/>
            <a:ext cx="9144000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kumimoji="0" lang="nl-NL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F4269-9A2A-402C-95A8-1E64AE3A37F9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385311"/>
            <a:ext cx="8673393" cy="7441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9pPr>
          </a:lstStyle>
          <a:p>
            <a:r>
              <a:rPr lang="nl-NL" kern="0" smtClean="0"/>
              <a:t>Orde grootte afname reistijd trein in 2030</a:t>
            </a:r>
          </a:p>
          <a:p>
            <a:r>
              <a:rPr lang="nl-NL" sz="1400" kern="0" smtClean="0">
                <a:solidFill>
                  <a:srgbClr val="C00000"/>
                </a:solidFill>
              </a:rPr>
              <a:t> tijden </a:t>
            </a:r>
            <a:r>
              <a:rPr lang="nl-NL" sz="1400" kern="0" smtClean="0">
                <a:solidFill>
                  <a:srgbClr val="C00000"/>
                </a:solidFill>
              </a:rPr>
              <a:t>in minuten, trein </a:t>
            </a:r>
            <a:r>
              <a:rPr lang="nl-NL" sz="1400" kern="0">
                <a:solidFill>
                  <a:srgbClr val="C00000"/>
                </a:solidFill>
              </a:rPr>
              <a:t>(blauw) en vliegtuig (groen), </a:t>
            </a:r>
            <a:r>
              <a:rPr lang="nl-NL" sz="1400" kern="0" smtClean="0">
                <a:solidFill>
                  <a:srgbClr val="C00000"/>
                </a:solidFill>
              </a:rPr>
              <a:t>ten opzichte van deur-tot-deur-reistijd</a:t>
            </a:r>
            <a:endParaRPr lang="nl-NL" sz="1400" kern="0">
              <a:solidFill>
                <a:srgbClr val="C00000"/>
              </a:solidFill>
            </a:endParaRPr>
          </a:p>
          <a:p>
            <a:endParaRPr lang="nl-NL" ker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329573" y="592847"/>
            <a:ext cx="4667348" cy="2598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9pPr>
          </a:lstStyle>
          <a:p>
            <a:endParaRPr lang="nl-NL" sz="900" kern="0" smtClean="0">
              <a:solidFill>
                <a:srgbClr val="C0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55" y="1614313"/>
            <a:ext cx="8464587" cy="4329294"/>
          </a:xfrm>
          <a:prstGeom prst="rect">
            <a:avLst/>
          </a:prstGeom>
        </p:spPr>
      </p:pic>
      <p:cxnSp>
        <p:nvCxnSpPr>
          <p:cNvPr id="7" name="Rechte verbindingslijn met pijl 6"/>
          <p:cNvCxnSpPr/>
          <p:nvPr/>
        </p:nvCxnSpPr>
        <p:spPr bwMode="auto">
          <a:xfrm>
            <a:off x="894748" y="3570006"/>
            <a:ext cx="0" cy="2361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kstvak 11"/>
          <p:cNvSpPr txBox="1"/>
          <p:nvPr/>
        </p:nvSpPr>
        <p:spPr>
          <a:xfrm>
            <a:off x="701496" y="3786028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-60</a:t>
            </a:r>
            <a:endParaRPr lang="nl-NL" sz="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Rechte verbindingslijn met pijl 13"/>
          <p:cNvCxnSpPr/>
          <p:nvPr/>
        </p:nvCxnSpPr>
        <p:spPr bwMode="auto">
          <a:xfrm>
            <a:off x="1547664" y="3356992"/>
            <a:ext cx="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kstvak 15"/>
          <p:cNvSpPr txBox="1"/>
          <p:nvPr/>
        </p:nvSpPr>
        <p:spPr>
          <a:xfrm>
            <a:off x="1337616" y="3475706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-15</a:t>
            </a:r>
            <a:endParaRPr lang="nl-NL" sz="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1" name="Rechte verbindingslijn met pijl 20"/>
          <p:cNvCxnSpPr/>
          <p:nvPr/>
        </p:nvCxnSpPr>
        <p:spPr bwMode="auto">
          <a:xfrm>
            <a:off x="2142243" y="1976736"/>
            <a:ext cx="0" cy="4083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kstvak 21"/>
          <p:cNvSpPr txBox="1"/>
          <p:nvPr/>
        </p:nvSpPr>
        <p:spPr>
          <a:xfrm>
            <a:off x="1937039" y="2382622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-90</a:t>
            </a:r>
            <a:endParaRPr lang="nl-NL" sz="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2651688" y="3995496"/>
            <a:ext cx="2503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endParaRPr lang="nl-NL" sz="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596336" y="4365104"/>
            <a:ext cx="2503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endParaRPr lang="nl-NL" sz="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0" name="Rechte verbindingslijn met pijl 29"/>
          <p:cNvCxnSpPr/>
          <p:nvPr/>
        </p:nvCxnSpPr>
        <p:spPr bwMode="auto">
          <a:xfrm>
            <a:off x="3378876" y="3095122"/>
            <a:ext cx="0" cy="4083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kstvak 30"/>
          <p:cNvSpPr txBox="1"/>
          <p:nvPr/>
        </p:nvSpPr>
        <p:spPr>
          <a:xfrm>
            <a:off x="3173672" y="3501008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-95</a:t>
            </a:r>
            <a:endParaRPr lang="nl-NL" sz="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2" name="Rechte verbindingslijn met pijl 31"/>
          <p:cNvCxnSpPr/>
          <p:nvPr/>
        </p:nvCxnSpPr>
        <p:spPr bwMode="auto">
          <a:xfrm>
            <a:off x="3990847" y="2919290"/>
            <a:ext cx="1" cy="226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kstvak 32"/>
          <p:cNvSpPr txBox="1"/>
          <p:nvPr/>
        </p:nvSpPr>
        <p:spPr>
          <a:xfrm>
            <a:off x="3779667" y="3107074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-45</a:t>
            </a:r>
            <a:endParaRPr lang="nl-NL" sz="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7" name="Rechte verbindingslijn met pijl 36"/>
          <p:cNvCxnSpPr/>
          <p:nvPr/>
        </p:nvCxnSpPr>
        <p:spPr bwMode="auto">
          <a:xfrm>
            <a:off x="4626722" y="2876337"/>
            <a:ext cx="0" cy="2361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kstvak 37"/>
          <p:cNvSpPr txBox="1"/>
          <p:nvPr/>
        </p:nvSpPr>
        <p:spPr>
          <a:xfrm>
            <a:off x="4427494" y="3074431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-60</a:t>
            </a:r>
            <a:endParaRPr lang="nl-NL" sz="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9" name="Rechte verbindingslijn met pijl 38"/>
          <p:cNvCxnSpPr/>
          <p:nvPr/>
        </p:nvCxnSpPr>
        <p:spPr bwMode="auto">
          <a:xfrm>
            <a:off x="5274152" y="3905750"/>
            <a:ext cx="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kstvak 39"/>
          <p:cNvSpPr txBox="1"/>
          <p:nvPr/>
        </p:nvSpPr>
        <p:spPr>
          <a:xfrm>
            <a:off x="5064104" y="4024464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-15</a:t>
            </a:r>
            <a:endParaRPr lang="nl-NL" sz="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3" name="Rechte verbindingslijn met pijl 42"/>
          <p:cNvCxnSpPr/>
          <p:nvPr/>
        </p:nvCxnSpPr>
        <p:spPr bwMode="auto">
          <a:xfrm>
            <a:off x="7134112" y="3781012"/>
            <a:ext cx="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kstvak 43"/>
          <p:cNvSpPr txBox="1"/>
          <p:nvPr/>
        </p:nvSpPr>
        <p:spPr>
          <a:xfrm>
            <a:off x="6924064" y="3899726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-15</a:t>
            </a:r>
            <a:endParaRPr lang="nl-NL" sz="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5" name="Rechte verbindingslijn met pijl 44"/>
          <p:cNvCxnSpPr/>
          <p:nvPr/>
        </p:nvCxnSpPr>
        <p:spPr bwMode="auto">
          <a:xfrm>
            <a:off x="5890859" y="3591762"/>
            <a:ext cx="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kstvak 45"/>
          <p:cNvSpPr txBox="1"/>
          <p:nvPr/>
        </p:nvSpPr>
        <p:spPr>
          <a:xfrm>
            <a:off x="5680811" y="3710476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-15</a:t>
            </a:r>
            <a:endParaRPr lang="nl-NL" sz="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7" name="Rechte verbindingslijn met pijl 46"/>
          <p:cNvCxnSpPr/>
          <p:nvPr/>
        </p:nvCxnSpPr>
        <p:spPr bwMode="auto">
          <a:xfrm>
            <a:off x="8380148" y="4354112"/>
            <a:ext cx="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kstvak 47"/>
          <p:cNvSpPr txBox="1"/>
          <p:nvPr/>
        </p:nvSpPr>
        <p:spPr>
          <a:xfrm>
            <a:off x="8170100" y="4472826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-15</a:t>
            </a:r>
            <a:endParaRPr lang="nl-NL" sz="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9" name="Rechte verbindingslijn met pijl 48"/>
          <p:cNvCxnSpPr/>
          <p:nvPr/>
        </p:nvCxnSpPr>
        <p:spPr bwMode="auto">
          <a:xfrm>
            <a:off x="6494998" y="2989620"/>
            <a:ext cx="1" cy="226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kstvak 49"/>
          <p:cNvSpPr txBox="1"/>
          <p:nvPr/>
        </p:nvSpPr>
        <p:spPr>
          <a:xfrm>
            <a:off x="6283818" y="3177404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-45</a:t>
            </a:r>
            <a:endParaRPr lang="nl-NL" sz="8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F4269-9A2A-402C-95A8-1E64AE3A37F9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4" name="Rechthoek 3"/>
          <p:cNvSpPr/>
          <p:nvPr/>
        </p:nvSpPr>
        <p:spPr bwMode="auto">
          <a:xfrm>
            <a:off x="2162" y="-203"/>
            <a:ext cx="9144000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6725" y="474859"/>
            <a:ext cx="8136904" cy="857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9pPr>
          </a:lstStyle>
          <a:p>
            <a:r>
              <a:rPr lang="nl-NL" kern="0" smtClean="0"/>
              <a:t>Enkele feiten </a:t>
            </a:r>
            <a:r>
              <a:rPr lang="nl-NL" kern="0" smtClean="0"/>
              <a:t>op een rij</a:t>
            </a:r>
            <a:endParaRPr lang="nl-NL" kern="0" dirty="0" smtClean="0"/>
          </a:p>
        </p:txBody>
      </p:sp>
      <p:sp>
        <p:nvSpPr>
          <p:cNvPr id="7" name="Rechthoek 6"/>
          <p:cNvSpPr/>
          <p:nvPr/>
        </p:nvSpPr>
        <p:spPr>
          <a:xfrm>
            <a:off x="539552" y="1264546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treinreistijden &gt; 5 uren is aandeel trein t.o.v. vliegen </a:t>
            </a:r>
            <a:r>
              <a:rPr lang="nl-N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minimaal </a:t>
            </a:r>
            <a:endParaRPr lang="nl-NL" sz="1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belangrijke bestemmingen die per vliegtuig van/naar Schiphol direct worden bediend vallen binnen invloedsgebied trein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Omvang </a:t>
            </a:r>
            <a:r>
              <a:rPr lang="nl-NL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marktvraag luchtvaart: “Londen en dan een hele tijd niks”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Reizigers hanteren vier belangrijke criteria voor keuze tussen vliegtuig en trein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 deur-tot-deur-reistijd en qua prijs is vliegen nu meestal (maar niet altijd) gunstiger voor de reiziger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Toekomstige (2030) mogelijkheden voor reistijdverkortingen per trein beperkt, afhankelijk van bestemming</a:t>
            </a:r>
          </a:p>
          <a:p>
            <a:endParaRPr lang="nl-NL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39552" y="5846944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Bron: Savelberg, F. en de Lange, M (2018). Substitutiemogelijkheden van luchtvaart naar spoor. Den Haag: Kennisinstituut voor Mobiliteitsbeleid</a:t>
            </a:r>
            <a:endParaRPr lang="nl-NL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0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 bwMode="auto">
          <a:xfrm>
            <a:off x="0" y="0"/>
            <a:ext cx="9144000" cy="688538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F4269-9A2A-402C-95A8-1E64AE3A37F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1751" y="548680"/>
            <a:ext cx="8175824" cy="7200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CC003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Invloedsgebied</a:t>
            </a:r>
            <a:r>
              <a:rPr kumimoji="0" lang="en-US" sz="2600" b="0" i="0" u="none" strike="noStrike" kern="0" cap="none" spc="0" normalizeH="0" noProof="0" smtClean="0">
                <a:ln>
                  <a:noFill/>
                </a:ln>
                <a:solidFill>
                  <a:srgbClr val="CC003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HST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CC003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Verband </a:t>
            </a:r>
            <a:r>
              <a:rPr kumimoji="0" lang="en-US" sz="2000" b="0" i="0" u="none" strike="noStrike" kern="0" cap="none" spc="0" normalizeH="0" baseline="0" noProof="0" err="1">
                <a:ln>
                  <a:noFill/>
                </a:ln>
                <a:solidFill>
                  <a:srgbClr val="CC003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tussen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CC003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</a:t>
            </a:r>
            <a:r>
              <a:rPr kumimoji="0" lang="en-US" sz="2000" b="0" i="0" u="none" strike="noStrike" kern="0" cap="none" spc="0" normalizeH="0" baseline="0" noProof="0" err="1">
                <a:ln>
                  <a:noFill/>
                </a:ln>
                <a:solidFill>
                  <a:srgbClr val="CC003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reistijd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CC003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trein en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CC003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modal split trein-vliegtuig</a:t>
            </a:r>
            <a:endParaRPr kumimoji="0" lang="nl-NL" sz="2000" b="0" i="0" u="none" strike="noStrike" kern="0" cap="none" spc="0" normalizeH="0" baseline="0" noProof="0">
              <a:ln>
                <a:noFill/>
              </a:ln>
              <a:solidFill>
                <a:srgbClr val="CC003D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83" y="1648299"/>
            <a:ext cx="8539834" cy="4370249"/>
          </a:xfrm>
          <a:prstGeom prst="rect">
            <a:avLst/>
          </a:prstGeom>
          <a:ln w="158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752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 bwMode="auto">
          <a:xfrm>
            <a:off x="0" y="0"/>
            <a:ext cx="9144000" cy="688538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F4269-9A2A-402C-95A8-1E64AE3A37F9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83" y="1648295"/>
            <a:ext cx="8539834" cy="4370249"/>
          </a:xfrm>
          <a:prstGeom prst="rect">
            <a:avLst/>
          </a:prstGeom>
          <a:ln w="15875">
            <a:solidFill>
              <a:srgbClr val="0070C0"/>
            </a:solidFill>
          </a:ln>
        </p:spPr>
      </p:pic>
      <p:cxnSp>
        <p:nvCxnSpPr>
          <p:cNvPr id="7" name="Gekromde verbindingslijn 6"/>
          <p:cNvCxnSpPr/>
          <p:nvPr/>
        </p:nvCxnSpPr>
        <p:spPr bwMode="auto">
          <a:xfrm>
            <a:off x="1547664" y="2012907"/>
            <a:ext cx="6336704" cy="338437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2225" cap="flat" cmpd="sng" algn="ctr">
            <a:solidFill>
              <a:srgbClr val="DE367E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91751" y="548680"/>
            <a:ext cx="8175824" cy="7200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rgbClr val="CC003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Invloedsgebied</a:t>
            </a:r>
            <a:r>
              <a:rPr kumimoji="0" lang="en-US" sz="2600" b="0" i="0" u="none" strike="noStrike" kern="0" cap="none" spc="0" normalizeH="0" noProof="0" smtClean="0">
                <a:ln>
                  <a:noFill/>
                </a:ln>
                <a:solidFill>
                  <a:srgbClr val="CC003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HST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CC003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Verband </a:t>
            </a:r>
            <a:r>
              <a:rPr kumimoji="0" lang="en-US" sz="2000" b="0" i="0" u="none" strike="noStrike" kern="0" cap="none" spc="0" normalizeH="0" baseline="0" noProof="0" err="1">
                <a:ln>
                  <a:noFill/>
                </a:ln>
                <a:solidFill>
                  <a:srgbClr val="CC003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tussen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CC003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</a:t>
            </a:r>
            <a:r>
              <a:rPr kumimoji="0" lang="en-US" sz="2000" b="0" i="0" u="none" strike="noStrike" kern="0" cap="none" spc="0" normalizeH="0" baseline="0" noProof="0" err="1">
                <a:ln>
                  <a:noFill/>
                </a:ln>
                <a:solidFill>
                  <a:srgbClr val="CC003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reistijd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CC003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trein en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CC003D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modal split trein-vliegtuig</a:t>
            </a:r>
            <a:endParaRPr kumimoji="0" lang="nl-NL" sz="2000" b="0" i="0" u="none" strike="noStrike" kern="0" cap="none" spc="0" normalizeH="0" baseline="0" noProof="0">
              <a:ln>
                <a:noFill/>
              </a:ln>
              <a:solidFill>
                <a:srgbClr val="CC003D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113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 bwMode="auto">
          <a:xfrm>
            <a:off x="-6474" y="0"/>
            <a:ext cx="9144000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39" y="-14247"/>
            <a:ext cx="9169930" cy="6858000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F4269-9A2A-402C-95A8-1E64AE3A37F9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7" name="Stroomdiagram: Verbindingslijn 6"/>
          <p:cNvSpPr/>
          <p:nvPr/>
        </p:nvSpPr>
        <p:spPr bwMode="auto">
          <a:xfrm>
            <a:off x="1582768" y="3432791"/>
            <a:ext cx="144016" cy="14401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Stroomdiagram: Verbindingslijn 9"/>
          <p:cNvSpPr/>
          <p:nvPr/>
        </p:nvSpPr>
        <p:spPr bwMode="auto">
          <a:xfrm>
            <a:off x="4679112" y="3746067"/>
            <a:ext cx="144016" cy="14401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Stroomdiagram: Verbindingslijn 10"/>
          <p:cNvSpPr/>
          <p:nvPr/>
        </p:nvSpPr>
        <p:spPr bwMode="auto">
          <a:xfrm>
            <a:off x="5111160" y="4512911"/>
            <a:ext cx="144016" cy="14401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Stroomdiagram: Verbindingslijn 14"/>
          <p:cNvSpPr/>
          <p:nvPr/>
        </p:nvSpPr>
        <p:spPr bwMode="auto">
          <a:xfrm>
            <a:off x="6911360" y="3048112"/>
            <a:ext cx="144016" cy="14401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Stroomdiagram: Verbindingslijn 15"/>
          <p:cNvSpPr/>
          <p:nvPr/>
        </p:nvSpPr>
        <p:spPr bwMode="auto">
          <a:xfrm>
            <a:off x="5759232" y="3288775"/>
            <a:ext cx="144016" cy="14401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Stroomdiagram: Verbindingslijn 17"/>
          <p:cNvSpPr/>
          <p:nvPr/>
        </p:nvSpPr>
        <p:spPr bwMode="auto">
          <a:xfrm>
            <a:off x="5759232" y="2416527"/>
            <a:ext cx="144016" cy="14401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Stroomdiagram: Verbindingslijn 18"/>
          <p:cNvSpPr/>
          <p:nvPr/>
        </p:nvSpPr>
        <p:spPr bwMode="auto">
          <a:xfrm>
            <a:off x="4679112" y="6328991"/>
            <a:ext cx="144016" cy="14401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1" name="Stroomdiagram: Verbindingslijn 20"/>
          <p:cNvSpPr/>
          <p:nvPr/>
        </p:nvSpPr>
        <p:spPr bwMode="auto">
          <a:xfrm>
            <a:off x="2521855" y="5281617"/>
            <a:ext cx="144016" cy="14401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2" name="Stroomdiagram: Verbindingslijn 21"/>
          <p:cNvSpPr/>
          <p:nvPr/>
        </p:nvSpPr>
        <p:spPr bwMode="auto">
          <a:xfrm>
            <a:off x="3454976" y="4162235"/>
            <a:ext cx="144016" cy="14401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Stroomdiagram: Verbindingslijn 25"/>
          <p:cNvSpPr/>
          <p:nvPr/>
        </p:nvSpPr>
        <p:spPr bwMode="auto">
          <a:xfrm>
            <a:off x="556897" y="3144759"/>
            <a:ext cx="144016" cy="14401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7" name="Stroomdiagram: Verbindingslijn 26"/>
          <p:cNvSpPr/>
          <p:nvPr/>
        </p:nvSpPr>
        <p:spPr bwMode="auto">
          <a:xfrm>
            <a:off x="1103617" y="2663505"/>
            <a:ext cx="144016" cy="14401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2641" y="151738"/>
            <a:ext cx="8785770" cy="620901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9pPr>
          </a:lstStyle>
          <a:p>
            <a:r>
              <a:rPr lang="nl-NL" sz="2400" kern="0" smtClean="0"/>
              <a:t>13 </a:t>
            </a:r>
            <a:r>
              <a:rPr lang="nl-NL" sz="2400" kern="0" smtClean="0"/>
              <a:t>belangrijkste vliegbestemmingen </a:t>
            </a:r>
            <a:r>
              <a:rPr lang="nl-NL" sz="2400" kern="0" smtClean="0"/>
              <a:t>van/naar Schiphol</a:t>
            </a:r>
            <a:endParaRPr lang="nl-NL" sz="2400" kern="0" dirty="0" smtClean="0"/>
          </a:p>
          <a:p>
            <a:endParaRPr lang="nl-NL" kern="0" dirty="0"/>
          </a:p>
        </p:txBody>
      </p:sp>
      <p:sp>
        <p:nvSpPr>
          <p:cNvPr id="34" name="Stroomdiagram: Verbindingslijn 33"/>
          <p:cNvSpPr/>
          <p:nvPr/>
        </p:nvSpPr>
        <p:spPr bwMode="auto">
          <a:xfrm>
            <a:off x="3598992" y="3252701"/>
            <a:ext cx="324936" cy="324105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677429" y="2820055"/>
            <a:ext cx="96853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Birmingham</a:t>
            </a:r>
            <a:endParaRPr lang="nl-NL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364714" y="3296749"/>
            <a:ext cx="595035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Bristol</a:t>
            </a:r>
            <a:endParaRPr lang="nl-NL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1772051" y="3340780"/>
            <a:ext cx="655949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Londen</a:t>
            </a:r>
            <a:endParaRPr lang="nl-NL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3355220" y="4306251"/>
            <a:ext cx="655949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Brussel</a:t>
            </a:r>
            <a:endParaRPr lang="nl-NL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2332819" y="5452867"/>
            <a:ext cx="54053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Parijs</a:t>
            </a:r>
            <a:endParaRPr lang="nl-NL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4816709" y="6354592"/>
            <a:ext cx="529312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Basel</a:t>
            </a:r>
            <a:endParaRPr lang="nl-NL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4932380" y="4226519"/>
            <a:ext cx="779381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Frankfurt</a:t>
            </a:r>
            <a:endParaRPr lang="nl-NL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4860382" y="3742902"/>
            <a:ext cx="870751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Düsseldorf</a:t>
            </a:r>
            <a:endParaRPr lang="nl-NL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Tekstvak 48"/>
          <p:cNvSpPr txBox="1"/>
          <p:nvPr/>
        </p:nvSpPr>
        <p:spPr>
          <a:xfrm>
            <a:off x="5916213" y="3414753"/>
            <a:ext cx="806631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Hannover</a:t>
            </a:r>
            <a:endParaRPr lang="nl-NL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Tekstvak 49"/>
          <p:cNvSpPr txBox="1"/>
          <p:nvPr/>
        </p:nvSpPr>
        <p:spPr>
          <a:xfrm>
            <a:off x="6610636" y="2757627"/>
            <a:ext cx="601447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Berlijn</a:t>
            </a:r>
            <a:endParaRPr lang="nl-NL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Tekstvak 51"/>
          <p:cNvSpPr txBox="1"/>
          <p:nvPr/>
        </p:nvSpPr>
        <p:spPr>
          <a:xfrm>
            <a:off x="5900584" y="2343897"/>
            <a:ext cx="779381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Hamburg</a:t>
            </a:r>
            <a:endParaRPr lang="nl-NL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Stroomdiagram: Verbindingslijn 55"/>
          <p:cNvSpPr/>
          <p:nvPr/>
        </p:nvSpPr>
        <p:spPr bwMode="auto">
          <a:xfrm>
            <a:off x="6487920" y="1258192"/>
            <a:ext cx="144016" cy="14401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7" name="Tekstvak 56"/>
          <p:cNvSpPr txBox="1"/>
          <p:nvPr/>
        </p:nvSpPr>
        <p:spPr>
          <a:xfrm>
            <a:off x="6602255" y="1446472"/>
            <a:ext cx="987771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Kopenhagen</a:t>
            </a:r>
            <a:endParaRPr lang="nl-NL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Stroomdiagram: Verbindingslijn 57"/>
          <p:cNvSpPr/>
          <p:nvPr/>
        </p:nvSpPr>
        <p:spPr bwMode="auto">
          <a:xfrm>
            <a:off x="6146258" y="5503969"/>
            <a:ext cx="144016" cy="144016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6015412" y="5697536"/>
            <a:ext cx="763351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München</a:t>
            </a:r>
            <a:endParaRPr lang="nl-NL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 bwMode="auto">
          <a:xfrm>
            <a:off x="2306" y="2112"/>
            <a:ext cx="9150474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F4269-9A2A-402C-95A8-1E64AE3A37F9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1059" y="188640"/>
            <a:ext cx="8712967" cy="56739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9pPr>
          </a:lstStyle>
          <a:p>
            <a:r>
              <a:rPr lang="nl-NL" sz="2400" kern="0"/>
              <a:t>13 belangrijkste vliegbestemmingen van/naar Schiphol</a:t>
            </a:r>
          </a:p>
          <a:p>
            <a:r>
              <a:rPr lang="nl-NL" sz="2000" kern="0" smtClean="0"/>
              <a:t>Omvang </a:t>
            </a:r>
            <a:r>
              <a:rPr lang="nl-NL" sz="2000" kern="0" smtClean="0"/>
              <a:t>marktvraag </a:t>
            </a:r>
            <a:r>
              <a:rPr lang="nl-NL" sz="2000" kern="0" smtClean="0"/>
              <a:t>in 2017</a:t>
            </a:r>
            <a:endParaRPr lang="nl-NL" sz="2000" ker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72" y="1100014"/>
            <a:ext cx="8702572" cy="560057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568607" y="1628800"/>
            <a:ext cx="7143357" cy="216982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Grote dominantie van Londen, zowel bij O/D-vervoer als bij Schiphol-transfers.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Londen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Parijs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Frankfurt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München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hebben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substantiële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aantallen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doortransfers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overige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steden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minder (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Kopenhagen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of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vrijwel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geen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Hannover, Brussel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Düsseldorf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vrijwel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uitsluitend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Schiphol-transfers.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F4269-9A2A-402C-95A8-1E64AE3A37F9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4" name="Rechthoek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6725" y="474859"/>
            <a:ext cx="8136904" cy="6498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9pPr>
          </a:lstStyle>
          <a:p>
            <a:r>
              <a:rPr lang="nl-NL" kern="0" smtClean="0"/>
              <a:t>Criteria voor keuze tussen vliegtuig en trein</a:t>
            </a:r>
            <a:endParaRPr lang="nl-NL" kern="0" dirty="0" smtClean="0"/>
          </a:p>
        </p:txBody>
      </p:sp>
      <p:sp>
        <p:nvSpPr>
          <p:cNvPr id="7" name="Rechthoek 6"/>
          <p:cNvSpPr/>
          <p:nvPr/>
        </p:nvSpPr>
        <p:spPr>
          <a:xfrm>
            <a:off x="539552" y="1357856"/>
            <a:ext cx="8704236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nl-N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eistijd </a:t>
            </a:r>
            <a:endParaRPr lang="nl-NL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voor- en natransport naar en van de luchthaven c.q. station</a:t>
            </a:r>
          </a:p>
          <a:p>
            <a:pPr marL="742950" lvl="1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nl-NL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nl-NL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ngeval van vliegen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tijd nodig voor incheck, security en bagage-afhandeling</a:t>
            </a:r>
          </a:p>
          <a:p>
            <a:pPr marL="742950" lvl="1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nl-NL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zuivere reistijd in trein of vliegtuig</a:t>
            </a:r>
            <a:endParaRPr lang="nl-NL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aantal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reismogelijkheden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 </a:t>
            </a:r>
            <a:r>
              <a:rPr lang="en-US" sz="180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</a:t>
            </a:r>
            <a:r>
              <a:rPr lang="en-US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dag</a:t>
            </a:r>
            <a:r>
              <a:rPr lang="en-US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prijs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zachte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factoren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gemak om ticket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boeken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betalen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reisinformatie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tijdens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reis</a:t>
            </a: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afhandeling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bagage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comfort op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luchthaven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station en in vliegtuig of trein</a:t>
            </a:r>
            <a:endParaRPr lang="nl-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nl-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2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 bwMode="auto">
          <a:xfrm>
            <a:off x="-35" y="0"/>
            <a:ext cx="9144000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kumimoji="0" lang="nl-NL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F4269-9A2A-402C-95A8-1E64AE3A37F9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435071"/>
            <a:ext cx="8353747" cy="7441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9pPr>
          </a:lstStyle>
          <a:p>
            <a:r>
              <a:rPr lang="nl-NL" kern="0" smtClean="0"/>
              <a:t>Verschillen in reistijden trein – vliegtuig in 2017</a:t>
            </a:r>
          </a:p>
          <a:p>
            <a:r>
              <a:rPr lang="nl-NL" sz="1400" kern="0" smtClean="0">
                <a:solidFill>
                  <a:srgbClr val="C00000"/>
                </a:solidFill>
              </a:rPr>
              <a:t>Tijden in minuten, trein </a:t>
            </a:r>
            <a:r>
              <a:rPr lang="nl-NL" sz="1400" kern="0">
                <a:solidFill>
                  <a:srgbClr val="C00000"/>
                </a:solidFill>
              </a:rPr>
              <a:t>(blauw) en vliegtuig (groen), </a:t>
            </a:r>
            <a:r>
              <a:rPr lang="nl-NL" sz="1400" kern="0" smtClean="0">
                <a:solidFill>
                  <a:srgbClr val="C00000"/>
                </a:solidFill>
              </a:rPr>
              <a:t>‘in vehicle’ en van-deur-tot-deur</a:t>
            </a:r>
            <a:endParaRPr lang="nl-NL" sz="1400" kern="0">
              <a:solidFill>
                <a:srgbClr val="C00000"/>
              </a:solidFill>
            </a:endParaRPr>
          </a:p>
          <a:p>
            <a:endParaRPr lang="nl-NL" ker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329573" y="592847"/>
            <a:ext cx="4667348" cy="2598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9pPr>
          </a:lstStyle>
          <a:p>
            <a:endParaRPr lang="nl-NL" sz="900" kern="0" smtClean="0">
              <a:solidFill>
                <a:srgbClr val="C0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55" y="1614313"/>
            <a:ext cx="8464587" cy="43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 bwMode="auto">
          <a:xfrm>
            <a:off x="-1824" y="-2553"/>
            <a:ext cx="9144000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F4269-9A2A-402C-95A8-1E64AE3A37F9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112806" y="1071194"/>
            <a:ext cx="3635658" cy="5322586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smtClean="0">
                <a:solidFill>
                  <a:schemeClr val="tx1"/>
                </a:solidFill>
              </a:rPr>
              <a:t>Voor </a:t>
            </a:r>
            <a:r>
              <a:rPr lang="nl-NL" sz="1400">
                <a:solidFill>
                  <a:schemeClr val="tx1"/>
                </a:solidFill>
              </a:rPr>
              <a:t>N</a:t>
            </a:r>
            <a:r>
              <a:rPr lang="nl-NL" sz="1400" smtClean="0">
                <a:solidFill>
                  <a:schemeClr val="tx1"/>
                </a:solidFill>
              </a:rPr>
              <a:t>ederland relevante trajecten met infrastructurele verbeteringen &lt; 2030.</a:t>
            </a:r>
            <a:endParaRPr lang="nl-NL" sz="1400">
              <a:solidFill>
                <a:schemeClr val="tx1"/>
              </a:solidFill>
            </a:endParaRPr>
          </a:p>
          <a:p>
            <a:endParaRPr lang="nl-NL" sz="14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smtClean="0">
                <a:solidFill>
                  <a:schemeClr val="tx1"/>
                </a:solidFill>
              </a:rPr>
              <a:t>Projecten met ‘</a:t>
            </a:r>
            <a:r>
              <a:rPr lang="nl-NL" sz="1400" err="1" smtClean="0">
                <a:solidFill>
                  <a:schemeClr val="tx1"/>
                </a:solidFill>
              </a:rPr>
              <a:t>vordringlicher</a:t>
            </a:r>
            <a:r>
              <a:rPr lang="nl-NL" sz="1400" smtClean="0">
                <a:solidFill>
                  <a:schemeClr val="tx1"/>
                </a:solidFill>
              </a:rPr>
              <a:t> </a:t>
            </a:r>
            <a:r>
              <a:rPr lang="nl-NL" sz="1400" err="1" smtClean="0">
                <a:solidFill>
                  <a:schemeClr val="tx1"/>
                </a:solidFill>
              </a:rPr>
              <a:t>Bedarf</a:t>
            </a:r>
            <a:r>
              <a:rPr lang="nl-NL" sz="1400" smtClean="0">
                <a:solidFill>
                  <a:schemeClr val="tx1"/>
                </a:solidFill>
              </a:rPr>
              <a:t>’ (hoge prioriteit, inclusief financiering):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400" smtClean="0">
                <a:solidFill>
                  <a:schemeClr val="tx1"/>
                </a:solidFill>
              </a:rPr>
              <a:t>Emmerich – Oberhausen (1)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400" smtClean="0">
                <a:solidFill>
                  <a:schemeClr val="tx1"/>
                </a:solidFill>
              </a:rPr>
              <a:t>Hamburg – </a:t>
            </a:r>
            <a:r>
              <a:rPr lang="nl-NL" sz="1400" err="1" smtClean="0">
                <a:solidFill>
                  <a:schemeClr val="tx1"/>
                </a:solidFill>
              </a:rPr>
              <a:t>Puttgarden</a:t>
            </a:r>
            <a:r>
              <a:rPr lang="nl-NL" sz="1400" smtClean="0">
                <a:solidFill>
                  <a:schemeClr val="tx1"/>
                </a:solidFill>
              </a:rPr>
              <a:t> (2)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400" smtClean="0">
                <a:solidFill>
                  <a:schemeClr val="tx1"/>
                </a:solidFill>
              </a:rPr>
              <a:t>Karlsruhe - </a:t>
            </a:r>
            <a:r>
              <a:rPr lang="nl-NL" sz="1400" err="1" smtClean="0">
                <a:solidFill>
                  <a:schemeClr val="tx1"/>
                </a:solidFill>
              </a:rPr>
              <a:t>Basel</a:t>
            </a:r>
            <a:r>
              <a:rPr lang="nl-NL" sz="1400" smtClean="0">
                <a:solidFill>
                  <a:schemeClr val="tx1"/>
                </a:solidFill>
              </a:rPr>
              <a:t> (3)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400" smtClean="0">
                <a:solidFill>
                  <a:schemeClr val="tx1"/>
                </a:solidFill>
              </a:rPr>
              <a:t>Stuttgart – München (4).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tx1"/>
                </a:solidFill>
              </a:rPr>
              <a:t>O</a:t>
            </a:r>
            <a:r>
              <a:rPr lang="en-US" sz="1400" err="1" smtClean="0">
                <a:solidFill>
                  <a:schemeClr val="tx1"/>
                </a:solidFill>
              </a:rPr>
              <a:t>nderaan</a:t>
            </a:r>
            <a:r>
              <a:rPr lang="en-US" sz="1400" smtClean="0">
                <a:solidFill>
                  <a:schemeClr val="tx1"/>
                </a:solidFill>
              </a:rPr>
              <a:t> de </a:t>
            </a:r>
            <a:r>
              <a:rPr lang="en-US" sz="1400" err="1" smtClean="0">
                <a:solidFill>
                  <a:schemeClr val="tx1"/>
                </a:solidFill>
              </a:rPr>
              <a:t>prioriteitenlijst</a:t>
            </a:r>
            <a:r>
              <a:rPr lang="en-US" sz="1400" smtClean="0">
                <a:solidFill>
                  <a:schemeClr val="tx1"/>
                </a:solidFill>
              </a:rPr>
              <a:t> (‘</a:t>
            </a:r>
            <a:r>
              <a:rPr lang="nl-NL" sz="1400" err="1" smtClean="0">
                <a:solidFill>
                  <a:schemeClr val="tx1"/>
                </a:solidFill>
              </a:rPr>
              <a:t>Vorhaben</a:t>
            </a:r>
            <a:r>
              <a:rPr lang="nl-NL" sz="1400" smtClean="0">
                <a:solidFill>
                  <a:schemeClr val="tx1"/>
                </a:solidFill>
              </a:rPr>
              <a:t> </a:t>
            </a:r>
            <a:r>
              <a:rPr lang="nl-NL" sz="1400">
                <a:solidFill>
                  <a:schemeClr val="tx1"/>
                </a:solidFill>
              </a:rPr>
              <a:t>des </a:t>
            </a:r>
            <a:r>
              <a:rPr lang="nl-NL" sz="1400" err="1" smtClean="0">
                <a:solidFill>
                  <a:schemeClr val="tx1"/>
                </a:solidFill>
              </a:rPr>
              <a:t>potentiellen</a:t>
            </a:r>
            <a:r>
              <a:rPr lang="nl-NL" sz="1400" smtClean="0">
                <a:solidFill>
                  <a:schemeClr val="tx1"/>
                </a:solidFill>
              </a:rPr>
              <a:t> </a:t>
            </a:r>
            <a:r>
              <a:rPr lang="nl-NL" sz="1400" err="1" smtClean="0">
                <a:solidFill>
                  <a:schemeClr val="tx1"/>
                </a:solidFill>
              </a:rPr>
              <a:t>Bedarfs</a:t>
            </a:r>
            <a:r>
              <a:rPr lang="nl-NL" sz="1400" smtClean="0">
                <a:solidFill>
                  <a:schemeClr val="tx1"/>
                </a:solidFill>
              </a:rPr>
              <a:t>’, geen financiering):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chemeClr val="tx1"/>
                </a:solidFill>
              </a:rPr>
              <a:t>Bad </a:t>
            </a:r>
            <a:r>
              <a:rPr lang="en-US" sz="1400" err="1">
                <a:solidFill>
                  <a:schemeClr val="tx1"/>
                </a:solidFill>
              </a:rPr>
              <a:t>Bentheim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en-US" sz="1400" smtClean="0">
                <a:solidFill>
                  <a:schemeClr val="tx1"/>
                </a:solidFill>
              </a:rPr>
              <a:t>– </a:t>
            </a:r>
            <a:r>
              <a:rPr lang="en-US" sz="1400" err="1" smtClean="0">
                <a:solidFill>
                  <a:schemeClr val="tx1"/>
                </a:solidFill>
              </a:rPr>
              <a:t>Löhne</a:t>
            </a:r>
            <a:r>
              <a:rPr lang="en-US" sz="1400" smtClean="0">
                <a:solidFill>
                  <a:schemeClr val="tx1"/>
                </a:solidFill>
              </a:rPr>
              <a:t> (5)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chemeClr val="tx1"/>
                </a:solidFill>
              </a:rPr>
              <a:t>Dülken – </a:t>
            </a:r>
            <a:r>
              <a:rPr lang="en-US" sz="1400" err="1" smtClean="0">
                <a:solidFill>
                  <a:schemeClr val="tx1"/>
                </a:solidFill>
              </a:rPr>
              <a:t>Kaldenkirchen</a:t>
            </a:r>
            <a:r>
              <a:rPr lang="en-US" sz="1400" smtClean="0">
                <a:solidFill>
                  <a:schemeClr val="tx1"/>
                </a:solidFill>
              </a:rPr>
              <a:t> (6).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  <a:p>
            <a:endParaRPr lang="nl-NL" sz="1400" i="1" smtClean="0">
              <a:solidFill>
                <a:schemeClr val="tx1"/>
              </a:solidFill>
            </a:endParaRPr>
          </a:p>
          <a:p>
            <a:endParaRPr lang="nl-NL" sz="1400" i="1">
              <a:solidFill>
                <a:schemeClr val="tx1"/>
              </a:solidFill>
            </a:endParaRPr>
          </a:p>
          <a:p>
            <a:r>
              <a:rPr lang="nl-NL" sz="1200" i="1" smtClean="0">
                <a:solidFill>
                  <a:schemeClr val="tx1"/>
                </a:solidFill>
              </a:rPr>
              <a:t>Bron: Bundesverkehrswegeplan, Bundesministerium </a:t>
            </a:r>
            <a:r>
              <a:rPr lang="nl-NL" sz="1200" i="1">
                <a:solidFill>
                  <a:schemeClr val="tx1"/>
                </a:solidFill>
              </a:rPr>
              <a:t>für Verkehr und digitale Infrastruktur, </a:t>
            </a:r>
            <a:r>
              <a:rPr lang="nl-NL" sz="1200" i="1" smtClean="0">
                <a:solidFill>
                  <a:schemeClr val="tx1"/>
                </a:solidFill>
              </a:rPr>
              <a:t>2016</a:t>
            </a:r>
            <a:endParaRPr lang="en-US" sz="1200" i="1">
              <a:solidFill>
                <a:schemeClr val="tx1"/>
              </a:solidFill>
            </a:endParaRPr>
          </a:p>
          <a:p>
            <a:endParaRPr lang="nl-NL" sz="1400" smtClean="0">
              <a:solidFill>
                <a:schemeClr val="tx1"/>
              </a:solidFill>
            </a:endParaRPr>
          </a:p>
          <a:p>
            <a:endParaRPr lang="nl-NL" sz="1400">
              <a:solidFill>
                <a:schemeClr val="tx1"/>
              </a:solidFill>
            </a:endParaRPr>
          </a:p>
          <a:p>
            <a:r>
              <a:rPr lang="nl-NL" sz="1400">
                <a:solidFill>
                  <a:schemeClr val="tx1"/>
                </a:solidFill>
              </a:rPr>
              <a:t> </a:t>
            </a:r>
          </a:p>
          <a:p>
            <a:endParaRPr lang="nl-NL" sz="1200" kern="0"/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308456" y="90069"/>
            <a:ext cx="8857669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CC003D"/>
                </a:solidFill>
                <a:latin typeface="Verdana" pitchFamily="34" charset="0"/>
              </a:defRPr>
            </a:lvl9pPr>
          </a:lstStyle>
          <a:p>
            <a:r>
              <a:rPr lang="nl-NL" sz="2800" kern="0" smtClean="0">
                <a:solidFill>
                  <a:srgbClr val="C00000"/>
                </a:solidFill>
              </a:rPr>
              <a:t>Toekomstige treinreistijden</a:t>
            </a:r>
          </a:p>
          <a:p>
            <a:r>
              <a:rPr lang="nl-NL" sz="2000" kern="0" smtClean="0">
                <a:solidFill>
                  <a:srgbClr val="C00000"/>
                </a:solidFill>
              </a:rPr>
              <a:t>Planning verbeteringen railinfrastructuur Duitsland</a:t>
            </a:r>
            <a:endParaRPr lang="nl-NL" sz="2000" kern="0">
              <a:solidFill>
                <a:srgbClr val="C0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34" y="1077616"/>
            <a:ext cx="4318308" cy="531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RMA DOCSYS~XML" val="&lt;data author=&quot;{00000000-0000-0000-0000-000000000000}&quot; authorname=&quot;(onbekend)&quot; model=&quot;{00000001-0005-0000-0001-000000000013}&quot; profile=&quot;1Logo&quot; created=&quot;2010-10-28 12:31:02&quot; modified=&quot;2010-10-28 14:12:02&quot;&gt;&lt;presentatie template=&quot;C:\Program Files\Carma DocSys\1Logo\Modellen\Presentaties\ministerie.pot&quot; enabled=&quot;true&quot; reopen=&quot;true&quot; lcid=&quot;1043&quot; newdoc=&quot;true&quot; engine=&quot;DocSysEngine.MSPPT&quot;&gt;&lt;titel class=&quot;string&quot; value=&quot;&quot;/&gt;&lt;fldfooter class=&quot;string&quot; value=&quot;&quot;/&gt;&lt;subtitel class=&quot;string&quot; value=&quot;&quot;/&gt;&lt;datum class=&quot;string&quot; value=&quot;29 oktober 2010&quot;/&gt;&lt;kleur class=&quot;string&quot; value=&quot;&quot;/&gt;&lt;divisie class=&quot;string&quot; value=&quot;Ministerie&quot; id=&quot;1&quot;/&gt;&lt;PAPER/&gt;&lt;/presentatie&gt;&lt;/data&gt;&#10;"/>
</p:tagLst>
</file>

<file path=ppt/theme/theme1.xml><?xml version="1.0" encoding="utf-8"?>
<a:theme xmlns:a="http://schemas.openxmlformats.org/drawingml/2006/main" name="Tijdelijk_bestand_Presentatie_IenM_Engels[1]">
  <a:themeElements>
    <a:clrScheme name="">
      <a:dk1>
        <a:srgbClr val="000000"/>
      </a:dk1>
      <a:lt1>
        <a:srgbClr val="FFFFFF"/>
      </a:lt1>
      <a:dk2>
        <a:srgbClr val="0E4A10"/>
      </a:dk2>
      <a:lt2>
        <a:srgbClr val="47145C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minister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>
    <a:extraClrScheme>
      <a:clrScheme name="ministerie 1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2">
        <a:dk1>
          <a:srgbClr val="000000"/>
        </a:dk1>
        <a:lt1>
          <a:srgbClr val="FFFFFF"/>
        </a:lt1>
        <a:dk2>
          <a:srgbClr val="3C1508"/>
        </a:dk2>
        <a:lt2>
          <a:srgbClr val="3C1508"/>
        </a:lt2>
        <a:accent1>
          <a:srgbClr val="FBD221"/>
        </a:accent1>
        <a:accent2>
          <a:srgbClr val="F9A529"/>
        </a:accent2>
        <a:accent3>
          <a:srgbClr val="FFFFFF"/>
        </a:accent3>
        <a:accent4>
          <a:srgbClr val="000000"/>
        </a:accent4>
        <a:accent5>
          <a:srgbClr val="FDE5AB"/>
        </a:accent5>
        <a:accent6>
          <a:srgbClr val="E29524"/>
        </a:accent6>
        <a:hlink>
          <a:srgbClr val="EE0026"/>
        </a:hlink>
        <a:folHlink>
          <a:srgbClr val="6065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3">
        <a:dk1>
          <a:srgbClr val="000000"/>
        </a:dk1>
        <a:lt1>
          <a:srgbClr val="FFFFFF"/>
        </a:lt1>
        <a:dk2>
          <a:srgbClr val="47145C"/>
        </a:dk2>
        <a:lt2>
          <a:srgbClr val="0E4A10"/>
        </a:lt2>
        <a:accent1>
          <a:srgbClr val="EE0026"/>
        </a:accent1>
        <a:accent2>
          <a:srgbClr val="D60044"/>
        </a:accent2>
        <a:accent3>
          <a:srgbClr val="FFFFFF"/>
        </a:accent3>
        <a:accent4>
          <a:srgbClr val="000000"/>
        </a:accent4>
        <a:accent5>
          <a:srgbClr val="F5AAAC"/>
        </a:accent5>
        <a:accent6>
          <a:srgbClr val="C2003D"/>
        </a:accent6>
        <a:hlink>
          <a:srgbClr val="ED8FBB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4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6ED9AD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59664B2059342AE47BD596B71978F" ma:contentTypeVersion="6" ma:contentTypeDescription="Een nieuw document maken." ma:contentTypeScope="" ma:versionID="e63efb0d6ca6b5277b9c11c64b2e0487">
  <xsd:schema xmlns:xsd="http://www.w3.org/2001/XMLSchema" xmlns:xs="http://www.w3.org/2001/XMLSchema" xmlns:p="http://schemas.microsoft.com/office/2006/metadata/properties" xmlns:ns2="aa435868-bee1-4536-8dee-020cefe7809e" targetNamespace="http://schemas.microsoft.com/office/2006/metadata/properties" ma:root="true" ma:fieldsID="e078ce150d698223e452ea7e6d4029b7" ns2:_="">
    <xsd:import namespace="aa435868-bee1-4536-8dee-020cefe780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35868-bee1-4536-8dee-020cefe780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BFC015-F0E4-4D06-9A94-D2F2395561DA}"/>
</file>

<file path=customXml/itemProps2.xml><?xml version="1.0" encoding="utf-8"?>
<ds:datastoreItem xmlns:ds="http://schemas.openxmlformats.org/officeDocument/2006/customXml" ds:itemID="{AA55C431-A6A2-4BF7-83B1-EEF4EA6304FB}"/>
</file>

<file path=customXml/itemProps3.xml><?xml version="1.0" encoding="utf-8"?>
<ds:datastoreItem xmlns:ds="http://schemas.openxmlformats.org/officeDocument/2006/customXml" ds:itemID="{A04B7744-FD8D-42F0-B9F1-EE47D9F85EC5}"/>
</file>

<file path=docProps/app.xml><?xml version="1.0" encoding="utf-8"?>
<Properties xmlns="http://schemas.openxmlformats.org/officeDocument/2006/extended-properties" xmlns:vt="http://schemas.openxmlformats.org/officeDocument/2006/docPropsVTypes">
  <Template>Tijdelijk_bestand_Presentatie_IenM_Engels[1]</Template>
  <TotalTime>0</TotalTime>
  <Words>468</Words>
  <Application>Microsoft Office PowerPoint</Application>
  <PresentationFormat>Diavoorstelling (4:3)</PresentationFormat>
  <Paragraphs>170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Tijdelijk_bestand_Presentatie_IenM_Engels[1]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 Netherlands Institute for Transport Policy Analysis</dc:title>
  <dc:creator>VGraveka</dc:creator>
  <cp:lastModifiedBy>Savelberg, F. (Fons) - KIM</cp:lastModifiedBy>
  <cp:revision>1913</cp:revision>
  <dcterms:created xsi:type="dcterms:W3CDTF">2011-06-16T07:37:10Z</dcterms:created>
  <dcterms:modified xsi:type="dcterms:W3CDTF">2018-11-27T12:11:36Z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0x010100BB959664B2059342AE47BD596B71978F</vt:lpwstr>
  </property>
</Properties>
</file>