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3"/>
  </p:notesMasterIdLst>
  <p:handoutMasterIdLst>
    <p:handoutMasterId r:id="rId14"/>
  </p:handoutMasterIdLst>
  <p:sldIdLst>
    <p:sldId id="277" r:id="rId2"/>
    <p:sldId id="381" r:id="rId3"/>
    <p:sldId id="386" r:id="rId4"/>
    <p:sldId id="387" r:id="rId5"/>
    <p:sldId id="388" r:id="rId6"/>
    <p:sldId id="383" r:id="rId7"/>
    <p:sldId id="382" r:id="rId8"/>
    <p:sldId id="389" r:id="rId9"/>
    <p:sldId id="384" r:id="rId10"/>
    <p:sldId id="390" r:id="rId11"/>
    <p:sldId id="385" r:id="rId12"/>
  </p:sldIdLst>
  <p:sldSz cx="9144000" cy="6858000" type="screen4x3"/>
  <p:notesSz cx="6794500" cy="9931400"/>
  <p:custDataLst>
    <p:tags r:id="rId1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orient="horz" pos="1616" userDrawn="1">
          <p15:clr>
            <a:srgbClr val="A4A3A4"/>
          </p15:clr>
        </p15:guide>
        <p15:guide id="3" orient="horz" pos="1071" userDrawn="1">
          <p15:clr>
            <a:srgbClr val="A4A3A4"/>
          </p15:clr>
        </p15:guide>
        <p15:guide id="4" orient="horz" pos="550" userDrawn="1">
          <p15:clr>
            <a:srgbClr val="A4A3A4"/>
          </p15:clr>
        </p15:guide>
        <p15:guide id="5" orient="horz" pos="2727" userDrawn="1">
          <p15:clr>
            <a:srgbClr val="A4A3A4"/>
          </p15:clr>
        </p15:guide>
        <p15:guide id="6" orient="horz" pos="3249" userDrawn="1">
          <p15:clr>
            <a:srgbClr val="A4A3A4"/>
          </p15:clr>
        </p15:guide>
        <p15:guide id="7" orient="horz" pos="3793" userDrawn="1">
          <p15:clr>
            <a:srgbClr val="A4A3A4"/>
          </p15:clr>
        </p15:guide>
        <p15:guide id="8" pos="2857" userDrawn="1">
          <p15:clr>
            <a:srgbClr val="A4A3A4"/>
          </p15:clr>
        </p15:guide>
        <p15:guide id="9" pos="2517" userDrawn="1">
          <p15:clr>
            <a:srgbClr val="A4A3A4"/>
          </p15:clr>
        </p15:guide>
        <p15:guide id="10" pos="2161">
          <p15:clr>
            <a:srgbClr val="A4A3A4"/>
          </p15:clr>
        </p15:guide>
        <p15:guide id="11" pos="1795">
          <p15:clr>
            <a:srgbClr val="A4A3A4"/>
          </p15:clr>
        </p15:guide>
        <p15:guide id="12" pos="1451" userDrawn="1">
          <p15:clr>
            <a:srgbClr val="A4A3A4"/>
          </p15:clr>
        </p15:guide>
        <p15:guide id="13" pos="1084">
          <p15:clr>
            <a:srgbClr val="A4A3A4"/>
          </p15:clr>
        </p15:guide>
        <p15:guide id="14" pos="725">
          <p15:clr>
            <a:srgbClr val="A4A3A4"/>
          </p15:clr>
        </p15:guide>
        <p15:guide id="15" pos="358">
          <p15:clr>
            <a:srgbClr val="A4A3A4"/>
          </p15:clr>
        </p15:guide>
        <p15:guide id="16" pos="3240">
          <p15:clr>
            <a:srgbClr val="A4A3A4"/>
          </p15:clr>
        </p15:guide>
        <p15:guide id="17" pos="3598">
          <p15:clr>
            <a:srgbClr val="A4A3A4"/>
          </p15:clr>
        </p15:guide>
        <p15:guide id="18" pos="3964">
          <p15:clr>
            <a:srgbClr val="A4A3A4"/>
          </p15:clr>
        </p15:guide>
        <p15:guide id="19" pos="4323">
          <p15:clr>
            <a:srgbClr val="A4A3A4"/>
          </p15:clr>
        </p15:guide>
        <p15:guide id="20" pos="4677">
          <p15:clr>
            <a:srgbClr val="A4A3A4"/>
          </p15:clr>
        </p15:guide>
        <p15:guide id="21" pos="5036">
          <p15:clr>
            <a:srgbClr val="A4A3A4"/>
          </p15:clr>
        </p15:guide>
        <p15:guide id="22" pos="5401">
          <p15:clr>
            <a:srgbClr val="A4A3A4"/>
          </p15:clr>
        </p15:guide>
        <p15:guide id="23" pos="27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orient="horz" pos="5900" userDrawn="1">
          <p15:clr>
            <a:srgbClr val="A4A3A4"/>
          </p15:clr>
        </p15:guide>
        <p15:guide id="3" pos="2140" userDrawn="1">
          <p15:clr>
            <a:srgbClr val="A4A3A4"/>
          </p15:clr>
        </p15:guide>
        <p15:guide id="4" pos="342" userDrawn="1">
          <p15:clr>
            <a:srgbClr val="A4A3A4"/>
          </p15:clr>
        </p15:guide>
        <p15:guide id="5" pos="3040" userDrawn="1">
          <p15:clr>
            <a:srgbClr val="A4A3A4"/>
          </p15:clr>
        </p15:guide>
        <p15:guide id="6" pos="39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2"/>
    <a:srgbClr val="FFC917"/>
    <a:srgbClr val="D0D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78021" autoAdjust="0"/>
  </p:normalViewPr>
  <p:slideViewPr>
    <p:cSldViewPr snapToGrid="0" snapToObjects="1">
      <p:cViewPr varScale="1">
        <p:scale>
          <a:sx n="116" d="100"/>
          <a:sy n="116" d="100"/>
        </p:scale>
        <p:origin x="1332" y="108"/>
      </p:cViewPr>
      <p:guideLst>
        <p:guide orient="horz" pos="2183"/>
        <p:guide orient="horz" pos="1616"/>
        <p:guide orient="horz" pos="1071"/>
        <p:guide orient="horz" pos="550"/>
        <p:guide orient="horz" pos="2727"/>
        <p:guide orient="horz" pos="3249"/>
        <p:guide orient="horz" pos="3793"/>
        <p:guide pos="2857"/>
        <p:guide pos="2517"/>
        <p:guide pos="2161"/>
        <p:guide pos="1795"/>
        <p:guide pos="1451"/>
        <p:guide pos="1084"/>
        <p:guide pos="725"/>
        <p:guide pos="358"/>
        <p:guide pos="3240"/>
        <p:guide pos="3598"/>
        <p:guide pos="3964"/>
        <p:guide pos="4323"/>
        <p:guide pos="4677"/>
        <p:guide pos="5036"/>
        <p:guide pos="5401"/>
        <p:guide pos="27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67" d="100"/>
          <a:sy n="67" d="100"/>
        </p:scale>
        <p:origin x="-3624" y="-102"/>
      </p:cViewPr>
      <p:guideLst>
        <p:guide orient="horz" pos="3128"/>
        <p:guide orient="horz" pos="5900"/>
        <p:guide pos="2140"/>
        <p:guide pos="342"/>
        <p:guide pos="3040"/>
        <p:guide pos="39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452966" y="8952055"/>
            <a:ext cx="4372388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Proefopstelling Frontcamera's Flirt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397250" y="262079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AE99F-D356-4A1B-918A-8E56A2B4A65C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logovoor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353" y="9178785"/>
            <a:ext cx="438258" cy="18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3047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/>
              <a:t>NS Reizigers</a:t>
            </a:r>
          </a:p>
          <a:p>
            <a:r>
              <a:rPr lang="nl-NL"/>
              <a:t>Asset Management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Proefopstelling Frontcamera's Flirt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6F938-192C-4562-AF91-4BD6009E97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782408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956F938-192C-4562-AF91-4BD6009E97D6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1794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dirty="0"/>
              <a:t>14 april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956F938-192C-4562-AF91-4BD6009E97D6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4447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dirty="0"/>
              <a:t>14 april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956F938-192C-4562-AF91-4BD6009E97D6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438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856800"/>
            <a:ext cx="9144000" cy="171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8220" y="1316470"/>
            <a:ext cx="8005867" cy="1092901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9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69454" y="2778164"/>
            <a:ext cx="8003271" cy="71807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856800"/>
            <a:ext cx="9144000" cy="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>
          <a:xfrm>
            <a:off x="569106" y="5834660"/>
            <a:ext cx="5145893" cy="218481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00"/>
              </a:lnSpc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/>
              <a:t>17 november 2016</a:t>
            </a:r>
            <a:endParaRPr lang="nl-NL" dirty="0"/>
          </a:p>
        </p:txBody>
      </p:sp>
      <p:sp>
        <p:nvSpPr>
          <p:cNvPr id="19" name="rubriceringvoor"/>
          <p:cNvSpPr txBox="1"/>
          <p:nvPr/>
        </p:nvSpPr>
        <p:spPr>
          <a:xfrm>
            <a:off x="2849563" y="133122"/>
            <a:ext cx="572452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nl-NL" sz="1600" b="1" cap="all" baseline="0" dirty="0">
              <a:solidFill>
                <a:schemeClr val="bg2"/>
              </a:solidFill>
            </a:endParaRPr>
          </a:p>
        </p:txBody>
      </p:sp>
      <p:pic>
        <p:nvPicPr>
          <p:cNvPr id="11" name="logovoor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74" y="6349594"/>
            <a:ext cx="431190" cy="167897"/>
          </a:xfrm>
          <a:prstGeom prst="rect">
            <a:avLst/>
          </a:prstGeom>
        </p:spPr>
      </p:pic>
      <p:pic>
        <p:nvPicPr>
          <p:cNvPr id="10" name="logovoor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74" y="6349594"/>
            <a:ext cx="431190" cy="1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14208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kader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9106" y="543600"/>
            <a:ext cx="8006094" cy="867600"/>
          </a:xfrm>
        </p:spPr>
        <p:txBody>
          <a:bodyPr anchor="t" anchorCtr="0">
            <a:normAutofit/>
          </a:bodyPr>
          <a:lstStyle>
            <a:lvl1pPr algn="l">
              <a:defRPr sz="2800" b="0">
                <a:latin typeface="+mj-lt"/>
              </a:defRPr>
            </a:lvl1pPr>
          </a:lstStyle>
          <a:p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8325" y="3428999"/>
            <a:ext cx="8005763" cy="1698625"/>
          </a:xfr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>
                <a:srgbClr val="FFCC33"/>
              </a:buClr>
              <a:buSzPct val="80000"/>
              <a:buFontTx/>
              <a:buChar char="■"/>
              <a:tabLst/>
              <a:defRPr sz="2000" baseline="0">
                <a:solidFill>
                  <a:schemeClr val="accent1"/>
                </a:solidFill>
              </a:defRPr>
            </a:lvl1pPr>
            <a:lvl2pPr marL="576000" marR="0" indent="-288000" algn="l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solidFill>
                  <a:schemeClr val="accent1"/>
                </a:solidFill>
              </a:defRPr>
            </a:lvl2pPr>
            <a:lvl3pPr marL="720000" marR="0" indent="-144000" algn="l" defTabSz="914400" rtl="0" eaLnBrk="1" fontAlgn="auto" latinLnBrk="0" hangingPunct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1800"/>
            </a:lvl3pPr>
            <a:lvl4pPr marL="720000" marR="0" indent="-144000" algn="l" defTabSz="914400" rtl="0" eaLnBrk="1" fontAlgn="auto" latinLnBrk="0" hangingPunct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1800"/>
            </a:lvl4pPr>
            <a:lvl5pPr marL="720000" marR="0" indent="-144000" algn="l" defTabSz="914400" rtl="0" eaLnBrk="1" fontAlgn="auto" latinLnBrk="0" hangingPunct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68325" y="1709739"/>
            <a:ext cx="8006875" cy="1719260"/>
          </a:xfrm>
          <a:solidFill>
            <a:srgbClr val="D0D9DB"/>
          </a:solidFill>
        </p:spPr>
        <p:txBody>
          <a:bodyPr lIns="288000" tIns="144000" rIns="288000" bIns="14400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Proefopstelling Frontcamera's Flirt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799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69106" y="1709738"/>
            <a:ext cx="8004982" cy="2581275"/>
          </a:xfrm>
        </p:spPr>
        <p:txBody>
          <a:bodyPr/>
          <a:lstStyle>
            <a:lvl1pPr marL="0" indent="0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9106" y="543600"/>
            <a:ext cx="8006094" cy="983027"/>
          </a:xfrm>
        </p:spPr>
        <p:txBody>
          <a:bodyPr anchor="t" anchorCtr="0">
            <a:normAutofit/>
          </a:bodyPr>
          <a:lstStyle>
            <a:lvl1pPr algn="l">
              <a:defRPr sz="2800" b="0">
                <a:latin typeface="+mj-lt"/>
                <a:cs typeface="Aharoni" panose="02010803020104030203" pitchFamily="2" charset="-79"/>
              </a:defRPr>
            </a:lvl1pPr>
          </a:lstStyle>
          <a:p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68324" y="4464425"/>
            <a:ext cx="8006875" cy="1590115"/>
          </a:xfr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>
                <a:srgbClr val="FFCC33"/>
              </a:buClr>
              <a:buSzPct val="80000"/>
              <a:buFontTx/>
              <a:buChar char="■"/>
              <a:tabLst/>
              <a:defRPr sz="2000">
                <a:latin typeface="+mn-lt"/>
              </a:defRPr>
            </a:lvl1pPr>
            <a:lvl2pPr marL="576000" marR="0" indent="-288000" algn="l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+mn-lt"/>
              </a:defRPr>
            </a:lvl2pPr>
            <a:lvl3pPr marL="720000" marR="0" indent="-144000" algn="l" defTabSz="914400" rtl="0" eaLnBrk="1" fontAlgn="auto" latinLnBrk="0" hangingPunct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1800">
                <a:latin typeface="+mn-lt"/>
              </a:defRPr>
            </a:lvl3pPr>
            <a:lvl4pPr marL="720000" marR="0" indent="-144000" algn="l" defTabSz="914400" rtl="0" eaLnBrk="1" fontAlgn="auto" latinLnBrk="0" hangingPunct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1800">
                <a:latin typeface="+mn-lt"/>
              </a:defRPr>
            </a:lvl4pPr>
            <a:lvl5pPr marL="720000" marR="0" indent="-144000" algn="l" defTabSz="914400" rtl="0" eaLnBrk="1" fontAlgn="auto" latinLnBrk="0" hangingPunct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1800">
                <a:latin typeface="+mn-lt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Proefopstelling Frontcamera's Flirt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8892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68324" y="3417888"/>
            <a:ext cx="8004982" cy="2581275"/>
          </a:xfrm>
        </p:spPr>
        <p:txBody>
          <a:bodyPr/>
          <a:lstStyle>
            <a:lvl1pPr marL="0" indent="0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9106" y="543600"/>
            <a:ext cx="8006094" cy="983027"/>
          </a:xfrm>
        </p:spPr>
        <p:txBody>
          <a:bodyPr anchor="t" anchorCtr="0">
            <a:normAutofit/>
          </a:bodyPr>
          <a:lstStyle>
            <a:lvl1pPr algn="l">
              <a:defRPr sz="2800" b="0">
                <a:latin typeface="+mj-lt"/>
              </a:defRPr>
            </a:lvl1pPr>
          </a:lstStyle>
          <a:p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68324" y="1709738"/>
            <a:ext cx="8006875" cy="1590115"/>
          </a:xfr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>
                <a:srgbClr val="FFCC33"/>
              </a:buClr>
              <a:buSzPct val="80000"/>
              <a:buFontTx/>
              <a:buChar char="■"/>
              <a:tabLst/>
              <a:defRPr sz="2000"/>
            </a:lvl1pPr>
            <a:lvl2pPr marL="576000" marR="0" indent="-288000" algn="l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720000" marR="0" indent="-144000" algn="l" defTabSz="914400" rtl="0" eaLnBrk="1" fontAlgn="auto" latinLnBrk="0" hangingPunct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Clr>
                <a:srgbClr val="000066"/>
              </a:buClr>
              <a:buSzTx/>
              <a:buFontTx/>
              <a:buChar char="-"/>
              <a:tabLst/>
              <a:defRPr sz="1800"/>
            </a:lvl3pPr>
            <a:lvl4pPr marL="720000" marR="0" indent="-144000" algn="l" defTabSz="914400" rtl="0" eaLnBrk="1" fontAlgn="auto" latinLnBrk="0" hangingPunct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Clr>
                <a:srgbClr val="000066"/>
              </a:buClr>
              <a:buSzTx/>
              <a:buFontTx/>
              <a:buChar char="-"/>
              <a:tabLst/>
              <a:defRPr sz="1800"/>
            </a:lvl4pPr>
            <a:lvl5pPr marL="720000" marR="0" indent="-144000" algn="l" defTabSz="914400" rtl="0" eaLnBrk="1" fontAlgn="auto" latinLnBrk="0" hangingPunct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Clr>
                <a:srgbClr val="000066"/>
              </a:buClr>
              <a:buSzTx/>
              <a:buFontTx/>
              <a:buChar char="-"/>
              <a:tabLst/>
              <a:defRPr sz="18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Proefopstelling Frontcamera's Flirt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5329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69106" y="1709738"/>
            <a:ext cx="8004982" cy="429101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9106" y="543600"/>
            <a:ext cx="8006094" cy="983027"/>
          </a:xfrm>
        </p:spPr>
        <p:txBody>
          <a:bodyPr anchor="t" anchorCtr="0">
            <a:normAutofit/>
          </a:bodyPr>
          <a:lstStyle>
            <a:lvl1pPr algn="l">
              <a:defRPr sz="2800" b="0"/>
            </a:lvl1pPr>
          </a:lstStyle>
          <a:p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Klik om de stijl te bewerken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Proefopstelling Frontcamera's Flirt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9002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0" y="946825"/>
            <a:ext cx="9144000" cy="5053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860425"/>
            <a:ext cx="9144000" cy="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ubriceringvolg"/>
          <p:cNvSpPr txBox="1"/>
          <p:nvPr userDrawn="1"/>
        </p:nvSpPr>
        <p:spPr>
          <a:xfrm>
            <a:off x="2849563" y="134623"/>
            <a:ext cx="5726800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nl-NL" sz="1600" b="1" cap="all" baseline="0" dirty="0">
              <a:solidFill>
                <a:schemeClr val="bg2"/>
              </a:solidFill>
            </a:endParaRPr>
          </a:p>
        </p:txBody>
      </p:sp>
      <p:pic>
        <p:nvPicPr>
          <p:cNvPr id="10" name="logovoor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74" y="6349594"/>
            <a:ext cx="431190" cy="167897"/>
          </a:xfrm>
          <a:prstGeom prst="rect">
            <a:avLst/>
          </a:prstGeom>
        </p:spPr>
      </p:pic>
      <p:sp>
        <p:nvSpPr>
          <p:cNvPr id="7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6566400"/>
            <a:ext cx="537269" cy="205200"/>
          </a:xfrm>
        </p:spPr>
        <p:txBody>
          <a:bodyPr/>
          <a:lstStyle/>
          <a:p>
            <a:fld id="{8FC039F0-3688-4D6E-8627-09944205080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416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1714050"/>
            <a:ext cx="9144000" cy="171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1709288"/>
            <a:ext cx="9144000" cy="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762" y="546867"/>
            <a:ext cx="8002839" cy="942917"/>
          </a:xfrm>
        </p:spPr>
        <p:txBody>
          <a:bodyPr anchor="t">
            <a:normAutofit/>
          </a:bodyPr>
          <a:lstStyle>
            <a:lvl1pPr algn="l">
              <a:defRPr sz="2800" b="0" i="0" u="none" cap="none" baseline="0">
                <a:solidFill>
                  <a:schemeClr val="accent1"/>
                </a:solidFill>
                <a:latin typeface="NS Sans" panose="02000400000000000000" pitchFamily="2" charset="0"/>
              </a:defRPr>
            </a:lvl1pPr>
          </a:lstStyle>
          <a:p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Klik om de stijl te bewerken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568162" y="2326479"/>
            <a:ext cx="8003439" cy="892972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569117" y="5836444"/>
            <a:ext cx="6855621" cy="255587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 b="1" i="0" baseline="0">
                <a:solidFill>
                  <a:schemeClr val="accent1"/>
                </a:solidFill>
                <a:latin typeface="NS Sans" panose="02000400000000000000" pitchFamily="2" charset="0"/>
              </a:defRPr>
            </a:lvl1pPr>
            <a:lvl2pPr marL="288000" indent="0">
              <a:lnSpc>
                <a:spcPts val="1600"/>
              </a:lnSpc>
              <a:buNone/>
              <a:defRPr sz="1400" b="1" i="0" baseline="0">
                <a:solidFill>
                  <a:schemeClr val="accent1"/>
                </a:solidFill>
                <a:latin typeface="NS Sans" panose="02000400000000000000" pitchFamily="2" charset="0"/>
              </a:defRPr>
            </a:lvl2pPr>
            <a:lvl3pPr marL="576000" indent="0">
              <a:lnSpc>
                <a:spcPts val="1600"/>
              </a:lnSpc>
              <a:buNone/>
              <a:defRPr sz="1400" b="1" i="0" baseline="0">
                <a:solidFill>
                  <a:schemeClr val="accent1"/>
                </a:solidFill>
                <a:latin typeface="NS Sans" panose="02000400000000000000" pitchFamily="2" charset="0"/>
              </a:defRPr>
            </a:lvl3pPr>
            <a:lvl4pPr marL="576000" indent="0">
              <a:lnSpc>
                <a:spcPts val="1600"/>
              </a:lnSpc>
              <a:buNone/>
              <a:defRPr sz="1400" b="1" i="0" baseline="0">
                <a:solidFill>
                  <a:schemeClr val="accent1"/>
                </a:solidFill>
                <a:latin typeface="NS Sans" panose="02000400000000000000" pitchFamily="2" charset="0"/>
              </a:defRPr>
            </a:lvl4pPr>
            <a:lvl5pPr marL="576000" indent="0">
              <a:lnSpc>
                <a:spcPts val="1600"/>
              </a:lnSpc>
              <a:buNone/>
              <a:defRPr sz="1400" b="1" i="0" baseline="0">
                <a:solidFill>
                  <a:schemeClr val="accent1"/>
                </a:solidFill>
                <a:latin typeface="NS Sans" panose="020004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rubriceringvolg"/>
          <p:cNvSpPr txBox="1"/>
          <p:nvPr/>
        </p:nvSpPr>
        <p:spPr>
          <a:xfrm>
            <a:off x="2849563" y="142124"/>
            <a:ext cx="572452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nl-NL" sz="1600" b="1" cap="all" baseline="0" dirty="0">
              <a:solidFill>
                <a:schemeClr val="bg2"/>
              </a:solidFill>
            </a:endParaRPr>
          </a:p>
        </p:txBody>
      </p:sp>
      <p:pic>
        <p:nvPicPr>
          <p:cNvPr id="13" name="logovol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63" y="6571346"/>
            <a:ext cx="375337" cy="146149"/>
          </a:xfrm>
          <a:prstGeom prst="rect">
            <a:avLst/>
          </a:prstGeom>
        </p:spPr>
      </p:pic>
      <p:pic>
        <p:nvPicPr>
          <p:cNvPr id="11" name="logovol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63" y="6571346"/>
            <a:ext cx="375337" cy="146149"/>
          </a:xfrm>
          <a:prstGeom prst="rect">
            <a:avLst/>
          </a:prstGeom>
        </p:spPr>
      </p:pic>
      <p:sp>
        <p:nvSpPr>
          <p:cNvPr id="1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6566400"/>
            <a:ext cx="537269" cy="205200"/>
          </a:xfrm>
        </p:spPr>
        <p:txBody>
          <a:bodyPr/>
          <a:lstStyle>
            <a:lvl1pPr>
              <a:defRPr b="0"/>
            </a:lvl1pPr>
          </a:lstStyle>
          <a:p>
            <a:fld id="{8FC039F0-3688-4D6E-8627-09944205080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252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1800450"/>
            <a:ext cx="9144000" cy="3772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1714050"/>
            <a:ext cx="9144000" cy="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324" y="544925"/>
            <a:ext cx="8003277" cy="773335"/>
          </a:xfrm>
        </p:spPr>
        <p:txBody>
          <a:bodyPr anchor="t">
            <a:normAutofit/>
          </a:bodyPr>
          <a:lstStyle>
            <a:lvl1pPr algn="l">
              <a:defRPr sz="2800" b="0" i="0" cap="none" baseline="0">
                <a:solidFill>
                  <a:schemeClr val="accent1"/>
                </a:solidFill>
                <a:latin typeface="NS Sans" panose="02000400000000000000" pitchFamily="2" charset="0"/>
              </a:defRPr>
            </a:lvl1pPr>
          </a:lstStyle>
          <a:p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Klik om de stijl te bewerken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570186" y="5835655"/>
            <a:ext cx="8024178" cy="243684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NS Sans" panose="020004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rubriceringvolg"/>
          <p:cNvSpPr txBox="1"/>
          <p:nvPr/>
        </p:nvSpPr>
        <p:spPr>
          <a:xfrm>
            <a:off x="2862263" y="133122"/>
            <a:ext cx="5711825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nl-NL" sz="1600" b="1" cap="all" baseline="0" dirty="0">
              <a:solidFill>
                <a:schemeClr val="bg2"/>
              </a:solidFill>
            </a:endParaRPr>
          </a:p>
        </p:txBody>
      </p:sp>
      <p:pic>
        <p:nvPicPr>
          <p:cNvPr id="9" name="logovol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63" y="6571346"/>
            <a:ext cx="375337" cy="146149"/>
          </a:xfrm>
          <a:prstGeom prst="rect">
            <a:avLst/>
          </a:prstGeom>
        </p:spPr>
      </p:pic>
      <p:pic>
        <p:nvPicPr>
          <p:cNvPr id="11" name="logovol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63" y="6571346"/>
            <a:ext cx="375337" cy="146149"/>
          </a:xfrm>
          <a:prstGeom prst="rect">
            <a:avLst/>
          </a:prstGeom>
        </p:spPr>
      </p:pic>
      <p:sp>
        <p:nvSpPr>
          <p:cNvPr id="12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6566400"/>
            <a:ext cx="537269" cy="205200"/>
          </a:xfrm>
        </p:spPr>
        <p:txBody>
          <a:bodyPr/>
          <a:lstStyle/>
          <a:p>
            <a:fld id="{8FC039F0-3688-4D6E-8627-09944205080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69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0" y="946825"/>
            <a:ext cx="9144000" cy="5053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0" y="860425"/>
            <a:ext cx="9144000" cy="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ubriceringvolg"/>
          <p:cNvSpPr txBox="1"/>
          <p:nvPr/>
        </p:nvSpPr>
        <p:spPr>
          <a:xfrm>
            <a:off x="2849563" y="134623"/>
            <a:ext cx="5726800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nl-NL" sz="1600" b="1" cap="all" baseline="0" dirty="0">
              <a:solidFill>
                <a:schemeClr val="bg2"/>
              </a:solidFill>
            </a:endParaRPr>
          </a:p>
        </p:txBody>
      </p:sp>
      <p:pic>
        <p:nvPicPr>
          <p:cNvPr id="10" name="logovoor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74" y="6349594"/>
            <a:ext cx="431190" cy="167897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860425"/>
            <a:ext cx="9144000" cy="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ubriceringvolg"/>
          <p:cNvSpPr txBox="1"/>
          <p:nvPr userDrawn="1"/>
        </p:nvSpPr>
        <p:spPr>
          <a:xfrm>
            <a:off x="2849563" y="134623"/>
            <a:ext cx="5726800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nl-NL" sz="1600" b="1" cap="all" baseline="0" dirty="0">
              <a:solidFill>
                <a:schemeClr val="bg2"/>
              </a:solidFill>
            </a:endParaRPr>
          </a:p>
        </p:txBody>
      </p:sp>
      <p:pic>
        <p:nvPicPr>
          <p:cNvPr id="11" name="logovoor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74" y="6349594"/>
            <a:ext cx="431190" cy="167897"/>
          </a:xfrm>
          <a:prstGeom prst="rect">
            <a:avLst/>
          </a:prstGeom>
        </p:spPr>
      </p:pic>
      <p:sp>
        <p:nvSpPr>
          <p:cNvPr id="12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6566400"/>
            <a:ext cx="537269" cy="205200"/>
          </a:xfrm>
        </p:spPr>
        <p:txBody>
          <a:bodyPr/>
          <a:lstStyle/>
          <a:p>
            <a:fld id="{8FC039F0-3688-4D6E-8627-09944205080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481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2133" y="546240"/>
            <a:ext cx="8002288" cy="86567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8958" y="1647028"/>
            <a:ext cx="7999468" cy="439340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Proefopstelling Frontcamera's Flirt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608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9019" y="542356"/>
            <a:ext cx="8007344" cy="86567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68313" y="1641995"/>
            <a:ext cx="3717937" cy="4441003"/>
          </a:xfr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>
                <a:srgbClr val="FFCC33"/>
              </a:buClr>
              <a:buSzPct val="80000"/>
              <a:buFontTx/>
              <a:buChar char="■"/>
              <a:tabLst/>
              <a:defRPr sz="2000" baseline="0">
                <a:latin typeface="+mj-lt"/>
              </a:defRPr>
            </a:lvl1pPr>
            <a:lvl2pPr marL="576000" marR="0" indent="-288000" algn="l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NS Sans" panose="02000400000000000000" pitchFamily="2" charset="0"/>
              </a:defRPr>
            </a:lvl2pPr>
            <a:lvl3pPr marL="720000" marR="0" indent="-144000" algn="l" defTabSz="914400" rtl="0" eaLnBrk="1" fontAlgn="auto" latinLnBrk="0" hangingPunct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NS Sans" panose="02000400000000000000" pitchFamily="2" charset="0"/>
              <a:buChar char="-"/>
              <a:tabLst/>
              <a:defRPr sz="1800">
                <a:latin typeface="NS Sans" panose="02000400000000000000" pitchFamily="2" charset="0"/>
              </a:defRPr>
            </a:lvl3pPr>
            <a:lvl4pPr marL="720000" marR="0" indent="-144000" algn="l" defTabSz="914400" rtl="0" eaLnBrk="1" fontAlgn="auto" latinLnBrk="0" hangingPunct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NS Sans" panose="02000400000000000000" pitchFamily="2" charset="0"/>
              <a:buChar char="-"/>
              <a:tabLst/>
              <a:defRPr sz="1800">
                <a:latin typeface="NS Sans" panose="02000400000000000000" pitchFamily="2" charset="0"/>
              </a:defRPr>
            </a:lvl4pPr>
            <a:lvl5pPr marL="720000" marR="0" indent="-144000" algn="l" defTabSz="914400" rtl="0" eaLnBrk="1" fontAlgn="auto" latinLnBrk="0" hangingPunct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NS Sans" panose="02000400000000000000" pitchFamily="2" charset="0"/>
              <a:buChar char="-"/>
              <a:tabLst/>
              <a:defRPr sz="1800">
                <a:latin typeface="NS Sans" panose="020004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1998" y="1644381"/>
            <a:ext cx="4002090" cy="4441003"/>
          </a:xfr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>
                <a:srgbClr val="FFCC33"/>
              </a:buClr>
              <a:buSzPct val="80000"/>
              <a:buFontTx/>
              <a:buChar char="■"/>
              <a:tabLst/>
              <a:defRPr sz="2000" baseline="0">
                <a:latin typeface="+mj-lt"/>
              </a:defRPr>
            </a:lvl1pPr>
            <a:lvl2pPr marL="576000" marR="0" indent="-288000" algn="l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+mj-lt"/>
              </a:defRPr>
            </a:lvl2pPr>
            <a:lvl3pPr marL="720000" marR="0" indent="-144000" algn="l" defTabSz="914400" rtl="0" eaLnBrk="1" fontAlgn="auto" latinLnBrk="0" hangingPunct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NS Sans" panose="02000400000000000000" pitchFamily="2" charset="0"/>
              <a:buChar char="-"/>
              <a:tabLst/>
              <a:defRPr sz="1800">
                <a:latin typeface="+mj-lt"/>
              </a:defRPr>
            </a:lvl3pPr>
            <a:lvl4pPr marL="720000" marR="0" indent="-144000" algn="l" defTabSz="914400" rtl="0" eaLnBrk="1" fontAlgn="auto" latinLnBrk="0" hangingPunct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NS Sans" panose="02000400000000000000" pitchFamily="2" charset="0"/>
              <a:buChar char="-"/>
              <a:tabLst/>
              <a:defRPr sz="1800">
                <a:latin typeface="+mj-lt"/>
              </a:defRPr>
            </a:lvl4pPr>
            <a:lvl5pPr marL="720000" marR="0" indent="-144000" algn="l" defTabSz="914400" rtl="0" eaLnBrk="1" fontAlgn="auto" latinLnBrk="0" hangingPunct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NS Sans" panose="02000400000000000000" pitchFamily="2" charset="0"/>
              <a:buChar char="-"/>
              <a:tabLst/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Proefopstelling Frontcamera's Flirt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563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ka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9106" y="545542"/>
            <a:ext cx="8006093" cy="867600"/>
          </a:xfrm>
        </p:spPr>
        <p:txBody>
          <a:bodyPr anchor="t" anchorCtr="0">
            <a:normAutofit/>
          </a:bodyPr>
          <a:lstStyle>
            <a:lvl1pPr algn="l">
              <a:defRPr sz="2800" b="0"/>
            </a:lvl1pPr>
          </a:lstStyle>
          <a:p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0" y="1646762"/>
            <a:ext cx="4002088" cy="4441003"/>
          </a:xfr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>
                <a:srgbClr val="FFCC33"/>
              </a:buClr>
              <a:buSzPct val="80000"/>
              <a:buFontTx/>
              <a:buChar char="■"/>
              <a:tabLst/>
              <a:defRPr sz="2000" baseline="0"/>
            </a:lvl1pPr>
            <a:lvl2pPr marL="576000" marR="0" indent="-288000" algn="l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2pPr>
            <a:lvl3pPr marL="720000" marR="0" indent="-144000" algn="l" defTabSz="914400" rtl="0" eaLnBrk="1" fontAlgn="auto" latinLnBrk="0" hangingPunct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1800"/>
            </a:lvl3pPr>
            <a:lvl4pPr marL="720000" marR="0" indent="-144000" algn="l" defTabSz="914400" rtl="0" eaLnBrk="1" fontAlgn="auto" latinLnBrk="0" hangingPunct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1800"/>
            </a:lvl4pPr>
            <a:lvl5pPr marL="720000" marR="0" indent="-144000" algn="l" defTabSz="914400" rtl="0" eaLnBrk="1" fontAlgn="auto" latinLnBrk="0" hangingPunct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69106" y="1644377"/>
            <a:ext cx="3717144" cy="4441003"/>
          </a:xfrm>
          <a:solidFill>
            <a:srgbClr val="D0D9DB"/>
          </a:solidFill>
        </p:spPr>
        <p:txBody>
          <a:bodyPr lIns="288000" tIns="144000" rIns="288000" bIns="14400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Proefopstelling Frontcamera's Flirt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925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ka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9106" y="545542"/>
            <a:ext cx="8006094" cy="867600"/>
          </a:xfrm>
        </p:spPr>
        <p:txBody>
          <a:bodyPr anchor="t" anchorCtr="0">
            <a:normAutofit/>
          </a:bodyPr>
          <a:lstStyle>
            <a:lvl1pPr algn="l">
              <a:defRPr sz="2800" b="0">
                <a:latin typeface="+mj-lt"/>
              </a:defRPr>
            </a:lvl1pPr>
          </a:lstStyle>
          <a:p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9105" y="1646319"/>
            <a:ext cx="3717145" cy="4441003"/>
          </a:xfr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>
                <a:srgbClr val="FFCC33"/>
              </a:buClr>
              <a:buSzPct val="80000"/>
              <a:buFontTx/>
              <a:buChar char="■"/>
              <a:tabLst/>
              <a:defRPr sz="2000" baseline="0"/>
            </a:lvl1pPr>
            <a:lvl2pPr marL="576000" marR="0" indent="-288000" algn="l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2pPr>
            <a:lvl3pPr marL="720000" marR="0" indent="-144000" algn="l" defTabSz="914400" rtl="0" eaLnBrk="1" fontAlgn="auto" latinLnBrk="0" hangingPunct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1800"/>
            </a:lvl3pPr>
            <a:lvl4pPr marL="720000" marR="0" indent="-144000" algn="l" defTabSz="914400" rtl="0" eaLnBrk="1" fontAlgn="auto" latinLnBrk="0" hangingPunct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1800"/>
            </a:lvl4pPr>
            <a:lvl5pPr marL="720000" marR="0" indent="-144000" algn="l" defTabSz="914400" rtl="0" eaLnBrk="1" fontAlgn="auto" latinLnBrk="0" hangingPunct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1" y="1648704"/>
            <a:ext cx="4002087" cy="4441003"/>
          </a:xfrm>
          <a:solidFill>
            <a:srgbClr val="D0D9DB"/>
          </a:solidFill>
        </p:spPr>
        <p:txBody>
          <a:bodyPr lIns="288000" tIns="144000" rIns="288000" bIns="14400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Proefopstelling Frontcamera's Flirt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17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kader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9106" y="545542"/>
            <a:ext cx="8006094" cy="867600"/>
          </a:xfrm>
        </p:spPr>
        <p:txBody>
          <a:bodyPr anchor="t" anchorCtr="0">
            <a:normAutofit/>
          </a:bodyPr>
          <a:lstStyle>
            <a:lvl1pPr algn="l">
              <a:defRPr sz="2800" b="0">
                <a:latin typeface="+mj-lt"/>
              </a:defRPr>
            </a:lvl1pPr>
          </a:lstStyle>
          <a:p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9106" y="1644295"/>
            <a:ext cx="8004982" cy="1782763"/>
          </a:xfr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>
                <a:srgbClr val="FFCC33"/>
              </a:buClr>
              <a:buSzPct val="80000"/>
              <a:buFontTx/>
              <a:buChar char="■"/>
              <a:tabLst/>
              <a:defRPr sz="2000" baseline="0">
                <a:solidFill>
                  <a:schemeClr val="accent1"/>
                </a:solidFill>
              </a:defRPr>
            </a:lvl1pPr>
            <a:lvl2pPr marL="576000" marR="0" indent="-288000" algn="l" defTabSz="914400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solidFill>
                  <a:schemeClr val="accent1"/>
                </a:solidFill>
              </a:defRPr>
            </a:lvl2pPr>
            <a:lvl3pPr marL="720000" marR="0" indent="-144000" algn="l" defTabSz="914400" rtl="0" eaLnBrk="1" fontAlgn="auto" latinLnBrk="0" hangingPunct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1800"/>
            </a:lvl3pPr>
            <a:lvl4pPr marL="720000" marR="0" indent="-144000" algn="l" defTabSz="914400" rtl="0" eaLnBrk="1" fontAlgn="auto" latinLnBrk="0" hangingPunct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1800"/>
            </a:lvl4pPr>
            <a:lvl5pPr marL="720000" marR="0" indent="-144000" algn="l" defTabSz="914400" rtl="0" eaLnBrk="1" fontAlgn="auto" latinLnBrk="0" hangingPunct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68325" y="3429001"/>
            <a:ext cx="8006875" cy="1720850"/>
          </a:xfrm>
          <a:solidFill>
            <a:srgbClr val="D0D9DB"/>
          </a:solidFill>
        </p:spPr>
        <p:txBody>
          <a:bodyPr lIns="288000" tIns="144000" rIns="288000" bIns="14400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Proefopstelling Frontcamera's Flirt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918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69019" y="542356"/>
            <a:ext cx="8007344" cy="86567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2133" y="1640678"/>
            <a:ext cx="7999468" cy="43934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69106" y="6567806"/>
            <a:ext cx="6416675" cy="2063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Proefopstelling Frontcamera's Flirt</a:t>
            </a:r>
            <a:endParaRPr lang="nl-NL" dirty="0"/>
          </a:p>
        </p:txBody>
      </p:sp>
      <p:sp>
        <p:nvSpPr>
          <p:cNvPr id="31" name="Rechthoek 30"/>
          <p:cNvSpPr/>
          <p:nvPr/>
        </p:nvSpPr>
        <p:spPr>
          <a:xfrm>
            <a:off x="0" y="6383880"/>
            <a:ext cx="9144000" cy="36000"/>
          </a:xfrm>
          <a:prstGeom prst="rect">
            <a:avLst/>
          </a:prstGeom>
          <a:solidFill>
            <a:srgbClr val="003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rubriceringvolg"/>
          <p:cNvSpPr txBox="1"/>
          <p:nvPr/>
        </p:nvSpPr>
        <p:spPr>
          <a:xfrm>
            <a:off x="2849563" y="134623"/>
            <a:ext cx="5726800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nl-NL" sz="1600" b="1" cap="all" baseline="0" dirty="0">
              <a:solidFill>
                <a:schemeClr val="bg2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66400"/>
            <a:ext cx="537269" cy="20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fld id="{8FC039F0-3688-4D6E-8627-099442050809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logovolg"/>
          <p:cNvPicPr>
            <a:picLocks noChangeAspect="1"/>
          </p:cNvPicPr>
          <p:nvPr userDrawn="1"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935" y="6571346"/>
            <a:ext cx="375337" cy="14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5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699" r:id="rId14"/>
  </p:sldLayoutIdLst>
  <p:hf hdr="0" dt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ts val="2400"/>
        </a:lnSpc>
        <a:spcBef>
          <a:spcPts val="600"/>
        </a:spcBef>
        <a:buClr>
          <a:schemeClr val="accent2"/>
        </a:buClr>
        <a:buSzPct val="80000"/>
        <a:buFontTx/>
        <a:buChar char="■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720000" indent="-144000" algn="l" defTabSz="914400" rtl="0" eaLnBrk="1" latinLnBrk="0" hangingPunct="1">
        <a:lnSpc>
          <a:spcPts val="2200"/>
        </a:lnSpc>
        <a:spcBef>
          <a:spcPts val="800"/>
        </a:spcBef>
        <a:buClr>
          <a:schemeClr val="accent1"/>
        </a:buClr>
        <a:buFont typeface="NS Sans" panose="02000400000000000000" pitchFamily="2" charset="0"/>
        <a:buChar char="-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720000" indent="-144000" algn="l" defTabSz="914400" rtl="0" eaLnBrk="1" latinLnBrk="0" hangingPunct="1">
        <a:lnSpc>
          <a:spcPts val="2200"/>
        </a:lnSpc>
        <a:spcBef>
          <a:spcPts val="800"/>
        </a:spcBef>
        <a:buClr>
          <a:schemeClr val="accent1"/>
        </a:buClr>
        <a:buFont typeface="NS Sans" panose="02000400000000000000" pitchFamily="2" charset="0"/>
        <a:buChar char="-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720000" indent="-144000" algn="l" defTabSz="914400" rtl="0" eaLnBrk="1" latinLnBrk="0" hangingPunct="1">
        <a:lnSpc>
          <a:spcPts val="2200"/>
        </a:lnSpc>
        <a:spcBef>
          <a:spcPts val="800"/>
        </a:spcBef>
        <a:buClr>
          <a:schemeClr val="accent1"/>
        </a:buClr>
        <a:buFont typeface="NS Sans" panose="02000400000000000000" pitchFamily="2" charset="0"/>
        <a:buChar char="-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3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0326" y="1117728"/>
            <a:ext cx="9129047" cy="1161535"/>
          </a:xfrm>
        </p:spPr>
        <p:txBody>
          <a:bodyPr/>
          <a:lstStyle/>
          <a:p>
            <a:r>
              <a:rPr lang="nl-NL" sz="2800" b="1" dirty="0" smtClean="0"/>
              <a:t>Met NS vliegensvlug door West-Europa</a:t>
            </a:r>
            <a:br>
              <a:rPr lang="nl-NL" sz="2800" b="1" dirty="0" smtClean="0"/>
            </a:br>
            <a:r>
              <a:rPr lang="nl-NL" sz="1800" b="1" i="1" dirty="0" smtClean="0"/>
              <a:t>De trein als alternatief voor vliegen op afstanden tot 700 km</a:t>
            </a:r>
            <a:endParaRPr lang="nl-NL" sz="1800" b="1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70326" y="5801491"/>
            <a:ext cx="8300009" cy="1183002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nl-NL" sz="1600" b="1" dirty="0"/>
          </a:p>
          <a:p>
            <a:pPr>
              <a:lnSpc>
                <a:spcPct val="100000"/>
              </a:lnSpc>
            </a:pPr>
            <a:r>
              <a:rPr lang="nl-NL" sz="1600" b="1" dirty="0" smtClean="0"/>
              <a:t>22 november 2018</a:t>
            </a:r>
          </a:p>
          <a:p>
            <a:pPr>
              <a:lnSpc>
                <a:spcPct val="100000"/>
              </a:lnSpc>
            </a:pPr>
            <a:r>
              <a:rPr lang="nl-NL" sz="1600" dirty="0" smtClean="0"/>
              <a:t>Kaj Mook – Hoofd Business Development NS International</a:t>
            </a:r>
          </a:p>
          <a:p>
            <a:pPr>
              <a:lnSpc>
                <a:spcPct val="100000"/>
              </a:lnSpc>
            </a:pPr>
            <a:endParaRPr lang="nl-NL" sz="2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2666"/>
            <a:ext cx="4600840" cy="306722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40" y="2572666"/>
            <a:ext cx="4543160" cy="306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3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b="1" dirty="0" smtClean="0"/>
              <a:t>Aanbod- ambitie en wat daar voor nodig is (2) </a:t>
            </a:r>
            <a:endParaRPr lang="nl-NL" sz="2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7269" y="1131827"/>
            <a:ext cx="7999468" cy="4393408"/>
          </a:xfrm>
        </p:spPr>
        <p:txBody>
          <a:bodyPr/>
          <a:lstStyle/>
          <a:p>
            <a:r>
              <a:rPr lang="nl-NL" sz="1800" b="1" dirty="0" smtClean="0">
                <a:solidFill>
                  <a:schemeClr val="accent2"/>
                </a:solidFill>
              </a:rPr>
              <a:t>Richting </a:t>
            </a:r>
            <a:r>
              <a:rPr lang="nl-NL" sz="1800" b="1" dirty="0">
                <a:solidFill>
                  <a:schemeClr val="accent2"/>
                </a:solidFill>
              </a:rPr>
              <a:t>Engeland: </a:t>
            </a:r>
            <a:r>
              <a:rPr lang="nl-NL" sz="1800" dirty="0"/>
              <a:t>een directe Eurostar-verbinding naar </a:t>
            </a:r>
            <a:r>
              <a:rPr lang="nl-NL" sz="1800" dirty="0" smtClean="0"/>
              <a:t>Londen </a:t>
            </a:r>
            <a:r>
              <a:rPr lang="nl-NL" sz="1800" dirty="0"/>
              <a:t>met op korte termijn een </a:t>
            </a:r>
            <a:r>
              <a:rPr lang="nl-NL" sz="1800" dirty="0" smtClean="0"/>
              <a:t>frequentie tot 5x/dag; na 2025 verdere verhoging</a:t>
            </a:r>
            <a:r>
              <a:rPr lang="nl-NL" sz="1800" dirty="0" smtClean="0"/>
              <a:t>.</a:t>
            </a:r>
          </a:p>
          <a:p>
            <a:pPr marL="288000" lvl="1" indent="0">
              <a:buNone/>
            </a:pPr>
            <a:r>
              <a:rPr lang="nl-NL" sz="1800" dirty="0" smtClean="0"/>
              <a:t>Dit vraagt primair:</a:t>
            </a:r>
          </a:p>
          <a:p>
            <a:pPr lvl="1"/>
            <a:r>
              <a:rPr lang="nl-NL" sz="1800" dirty="0" smtClean="0"/>
              <a:t>Internationale verdragen rondom paspoortcontrole in Nederland</a:t>
            </a:r>
          </a:p>
          <a:p>
            <a:pPr lvl="1"/>
            <a:r>
              <a:rPr lang="nl-NL" sz="1800" dirty="0" smtClean="0"/>
              <a:t>Infracapaciteit rondom Amsterdam (nu &amp; straks)</a:t>
            </a:r>
          </a:p>
          <a:p>
            <a:pPr marL="288000" lvl="1" indent="0">
              <a:buNone/>
            </a:pPr>
            <a:endParaRPr lang="nl-NL" sz="1800" dirty="0" smtClean="0"/>
          </a:p>
          <a:p>
            <a:r>
              <a:rPr lang="nl-NL" sz="1800" b="1" dirty="0" smtClean="0">
                <a:solidFill>
                  <a:schemeClr val="accent2"/>
                </a:solidFill>
              </a:rPr>
              <a:t>Richting </a:t>
            </a:r>
            <a:r>
              <a:rPr lang="nl-NL" sz="1800" b="1" dirty="0">
                <a:solidFill>
                  <a:schemeClr val="accent2"/>
                </a:solidFill>
              </a:rPr>
              <a:t>België en Frankrijk: </a:t>
            </a:r>
            <a:endParaRPr lang="nl-NL" sz="1800" b="1" dirty="0" smtClean="0">
              <a:solidFill>
                <a:schemeClr val="accent2"/>
              </a:solidFill>
            </a:endParaRPr>
          </a:p>
          <a:p>
            <a:pPr lvl="1"/>
            <a:r>
              <a:rPr lang="nl-NL" sz="1800" dirty="0"/>
              <a:t>M</a:t>
            </a:r>
            <a:r>
              <a:rPr lang="nl-NL" sz="1800" dirty="0" smtClean="0"/>
              <a:t>eer </a:t>
            </a:r>
            <a:r>
              <a:rPr lang="nl-NL" sz="1800" dirty="0"/>
              <a:t>stoelen per </a:t>
            </a:r>
            <a:r>
              <a:rPr lang="nl-NL" sz="1800" dirty="0" smtClean="0"/>
              <a:t>dag door Thalys nog vaker ‘dubbel-stel’ te rijden;</a:t>
            </a:r>
          </a:p>
          <a:p>
            <a:pPr lvl="1"/>
            <a:r>
              <a:rPr lang="nl-NL" sz="1800" dirty="0" smtClean="0"/>
              <a:t>Omvormen van IC Brussel tot snelle internationale Intercity;</a:t>
            </a:r>
          </a:p>
          <a:p>
            <a:pPr lvl="1"/>
            <a:r>
              <a:rPr lang="nl-NL" sz="1800" dirty="0" smtClean="0"/>
              <a:t>Nieuwe bestemmingen</a:t>
            </a:r>
            <a:r>
              <a:rPr lang="nl-NL" sz="1800" dirty="0" smtClean="0"/>
              <a:t>?</a:t>
            </a:r>
          </a:p>
          <a:p>
            <a:pPr marL="288000" lvl="1" indent="0">
              <a:buNone/>
            </a:pPr>
            <a:r>
              <a:rPr lang="nl-NL" sz="1800" dirty="0" smtClean="0"/>
              <a:t>Dit vraagt primair:</a:t>
            </a:r>
          </a:p>
          <a:p>
            <a:pPr lvl="1"/>
            <a:r>
              <a:rPr lang="nl-NL" sz="1800" dirty="0" smtClean="0"/>
              <a:t>Nieuwe treinen</a:t>
            </a:r>
          </a:p>
          <a:p>
            <a:pPr lvl="1"/>
            <a:r>
              <a:rPr lang="nl-NL" sz="1800" dirty="0" smtClean="0"/>
              <a:t>Infracapaciteit </a:t>
            </a:r>
            <a:r>
              <a:rPr lang="nl-NL" sz="1800" dirty="0"/>
              <a:t>rondom Amsterdam (nu &amp; straks</a:t>
            </a:r>
            <a:r>
              <a:rPr lang="nl-NL" sz="1800" dirty="0" smtClean="0"/>
              <a:t>)</a:t>
            </a:r>
          </a:p>
          <a:p>
            <a:pPr lvl="1"/>
            <a:r>
              <a:rPr lang="nl-NL" sz="1800" dirty="0" smtClean="0"/>
              <a:t>Aanpassing Belgische dienstregeling IC Brussel</a:t>
            </a:r>
            <a:endParaRPr lang="nl-NL" sz="1800" dirty="0"/>
          </a:p>
          <a:p>
            <a:pPr marL="288000" lvl="1" indent="0">
              <a:buNone/>
            </a:pPr>
            <a:endParaRPr lang="nl-NL" sz="1800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411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b="1" dirty="0" smtClean="0"/>
              <a:t>NS International verbindt Nederland met West-Europa </a:t>
            </a:r>
            <a:endParaRPr lang="nl-NL" sz="2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7269" y="1202365"/>
            <a:ext cx="7999468" cy="4878386"/>
          </a:xfrm>
        </p:spPr>
        <p:txBody>
          <a:bodyPr/>
          <a:lstStyle/>
          <a:p>
            <a:r>
              <a:rPr lang="nl-NL" sz="1800" dirty="0" smtClean="0"/>
              <a:t>Dagelijks </a:t>
            </a:r>
            <a:r>
              <a:rPr lang="nl-NL" sz="1800" dirty="0" smtClean="0"/>
              <a:t>ca. 48.000 </a:t>
            </a:r>
            <a:r>
              <a:rPr lang="nl-NL" sz="1800" dirty="0" smtClean="0"/>
              <a:t>stoelen </a:t>
            </a:r>
            <a:r>
              <a:rPr lang="nl-NL" sz="1800" dirty="0"/>
              <a:t>beschikbaar op internationale </a:t>
            </a:r>
            <a:r>
              <a:rPr lang="nl-NL" sz="1800" dirty="0" smtClean="0"/>
              <a:t>treinen, met verschillende </a:t>
            </a:r>
            <a:r>
              <a:rPr lang="nl-NL" sz="1800" dirty="0"/>
              <a:t>partners en inzet </a:t>
            </a:r>
            <a:r>
              <a:rPr lang="nl-NL" sz="1800" dirty="0" smtClean="0"/>
              <a:t>hogesnelheidstreinen (Thalys</a:t>
            </a:r>
            <a:r>
              <a:rPr lang="nl-NL" sz="1800" dirty="0"/>
              <a:t>, Eurostar, </a:t>
            </a:r>
            <a:r>
              <a:rPr lang="nl-NL" sz="1800" dirty="0" smtClean="0"/>
              <a:t>ICE)</a:t>
            </a:r>
          </a:p>
          <a:p>
            <a:r>
              <a:rPr lang="nl-NL" sz="1800" dirty="0" smtClean="0"/>
              <a:t>Groei tussen 2010 - 2018 van 10.000 stoelen </a:t>
            </a:r>
            <a:r>
              <a:rPr lang="nl-NL" sz="1800" dirty="0"/>
              <a:t>per </a:t>
            </a:r>
            <a:r>
              <a:rPr lang="nl-NL" sz="1800" dirty="0" smtClean="0"/>
              <a:t>dag</a:t>
            </a:r>
          </a:p>
          <a:p>
            <a:r>
              <a:rPr lang="nl-NL" sz="1800" dirty="0" smtClean="0"/>
              <a:t>Belangrijkste verbindingen:</a:t>
            </a:r>
          </a:p>
          <a:p>
            <a:pPr lvl="1"/>
            <a:r>
              <a:rPr lang="nl-NL" sz="1400" u="sng" dirty="0" smtClean="0"/>
              <a:t>14x </a:t>
            </a:r>
            <a:r>
              <a:rPr lang="nl-NL" sz="1400" u="sng" dirty="0"/>
              <a:t>per dag </a:t>
            </a:r>
            <a:r>
              <a:rPr lang="nl-NL" sz="1400" u="sng" dirty="0" smtClean="0"/>
              <a:t>Thalys</a:t>
            </a:r>
            <a:r>
              <a:rPr lang="nl-NL" sz="1400" dirty="0" smtClean="0"/>
              <a:t> naar Antwerpen/Brussel, waarvan 10x door naar Parijs en 2x naar Lille. </a:t>
            </a:r>
            <a:r>
              <a:rPr lang="nl-NL" sz="1400" u="sng" dirty="0"/>
              <a:t>Vanaf april 2019 </a:t>
            </a:r>
            <a:r>
              <a:rPr lang="nl-NL" sz="1400" u="sng" dirty="0" smtClean="0"/>
              <a:t>2x per </a:t>
            </a:r>
            <a:r>
              <a:rPr lang="nl-NL" sz="1400" u="sng" dirty="0"/>
              <a:t>dag</a:t>
            </a:r>
            <a:r>
              <a:rPr lang="nl-NL" sz="1400" dirty="0"/>
              <a:t> rechtstreeks naar luchthaven Charles de </a:t>
            </a:r>
            <a:r>
              <a:rPr lang="nl-NL" sz="1400" dirty="0" smtClean="0"/>
              <a:t>Gaulle en Marne-la-</a:t>
            </a:r>
            <a:r>
              <a:rPr lang="nl-NL" sz="1400" dirty="0" err="1" smtClean="0"/>
              <a:t>Vallée</a:t>
            </a:r>
            <a:r>
              <a:rPr lang="nl-NL" sz="1400" dirty="0" smtClean="0"/>
              <a:t> </a:t>
            </a:r>
            <a:r>
              <a:rPr lang="nl-NL" sz="1400" dirty="0"/>
              <a:t>(Disneyland</a:t>
            </a:r>
            <a:r>
              <a:rPr lang="nl-NL" sz="1400" dirty="0" smtClean="0"/>
              <a:t>). </a:t>
            </a:r>
            <a:endParaRPr lang="nl-NL" sz="1400" dirty="0"/>
          </a:p>
          <a:p>
            <a:pPr lvl="1"/>
            <a:r>
              <a:rPr lang="nl-NL" sz="1400" u="sng" dirty="0" smtClean="0"/>
              <a:t>16x </a:t>
            </a:r>
            <a:r>
              <a:rPr lang="nl-NL" sz="1400" u="sng" dirty="0"/>
              <a:t>per dag Intercity Brussel</a:t>
            </a:r>
            <a:r>
              <a:rPr lang="nl-NL" sz="1400" dirty="0"/>
              <a:t> </a:t>
            </a:r>
            <a:r>
              <a:rPr lang="nl-NL" sz="1400" dirty="0" smtClean="0"/>
              <a:t>via o.a</a:t>
            </a:r>
            <a:r>
              <a:rPr lang="nl-NL" sz="1400" dirty="0"/>
              <a:t>. </a:t>
            </a:r>
            <a:r>
              <a:rPr lang="nl-NL" sz="1400" dirty="0" smtClean="0"/>
              <a:t>Antwerpen en Luchthaven Zaventem, </a:t>
            </a:r>
            <a:r>
              <a:rPr lang="nl-NL" sz="1400" dirty="0"/>
              <a:t>12x </a:t>
            </a:r>
            <a:r>
              <a:rPr lang="nl-NL" sz="1400" dirty="0" smtClean="0"/>
              <a:t>vanaf Amsterdam CS, 4x </a:t>
            </a:r>
            <a:r>
              <a:rPr lang="nl-NL" sz="1400" dirty="0"/>
              <a:t>Den </a:t>
            </a:r>
            <a:r>
              <a:rPr lang="nl-NL" sz="1400" dirty="0" smtClean="0"/>
              <a:t>Haag.</a:t>
            </a:r>
          </a:p>
          <a:p>
            <a:pPr lvl="1"/>
            <a:r>
              <a:rPr lang="nl-NL" sz="1400" u="sng" dirty="0" smtClean="0"/>
              <a:t>8x </a:t>
            </a:r>
            <a:r>
              <a:rPr lang="nl-NL" sz="1400" u="sng" dirty="0"/>
              <a:t>per dag ICE International</a:t>
            </a:r>
            <a:r>
              <a:rPr lang="nl-NL" sz="1400" dirty="0"/>
              <a:t> naar </a:t>
            </a:r>
            <a:r>
              <a:rPr lang="nl-NL" sz="1400" dirty="0" smtClean="0"/>
              <a:t>o.a. Düsseldorf</a:t>
            </a:r>
            <a:r>
              <a:rPr lang="nl-NL" sz="1400" dirty="0"/>
              <a:t>, </a:t>
            </a:r>
            <a:r>
              <a:rPr lang="nl-NL" sz="1400" dirty="0" smtClean="0"/>
              <a:t>Keulen en Frankfurt</a:t>
            </a:r>
            <a:r>
              <a:rPr lang="nl-NL" sz="1400" dirty="0"/>
              <a:t>.</a:t>
            </a:r>
          </a:p>
          <a:p>
            <a:pPr lvl="1"/>
            <a:r>
              <a:rPr lang="nl-NL" sz="1400" u="sng" dirty="0" smtClean="0"/>
              <a:t>7x </a:t>
            </a:r>
            <a:r>
              <a:rPr lang="nl-NL" sz="1400" u="sng" dirty="0"/>
              <a:t>per dag Intercity Berlijn</a:t>
            </a:r>
            <a:r>
              <a:rPr lang="nl-NL" sz="1400" dirty="0"/>
              <a:t> naar </a:t>
            </a:r>
            <a:r>
              <a:rPr lang="nl-NL" sz="1400" dirty="0" smtClean="0"/>
              <a:t>o.a. Hannover </a:t>
            </a:r>
            <a:r>
              <a:rPr lang="nl-NL" sz="1400" dirty="0"/>
              <a:t>en Berlijn.</a:t>
            </a:r>
          </a:p>
          <a:p>
            <a:pPr lvl="1"/>
            <a:r>
              <a:rPr lang="nl-NL" sz="1400" u="sng" dirty="0" smtClean="0"/>
              <a:t>2x </a:t>
            </a:r>
            <a:r>
              <a:rPr lang="nl-NL" sz="1400" u="sng" dirty="0"/>
              <a:t>per dag Eurostar</a:t>
            </a:r>
            <a:r>
              <a:rPr lang="nl-NL" sz="1400" dirty="0"/>
              <a:t> rechtstreeks </a:t>
            </a:r>
            <a:r>
              <a:rPr lang="nl-NL" sz="1400" dirty="0" smtClean="0"/>
              <a:t>vanuit London, met overstap in Brussel vanaf Amsterdam / Rotterdam.</a:t>
            </a:r>
          </a:p>
          <a:p>
            <a:r>
              <a:rPr lang="nl-NL" sz="1800" dirty="0" smtClean="0"/>
              <a:t>Tickets </a:t>
            </a:r>
            <a:r>
              <a:rPr lang="nl-NL" sz="1800" dirty="0"/>
              <a:t>vanaf alle Nederlandse treinstations naar ruim 2700 bestemmingen.</a:t>
            </a:r>
          </a:p>
          <a:p>
            <a:pPr lvl="1"/>
            <a:endParaRPr lang="nl-NL" sz="14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36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b="1" dirty="0" smtClean="0"/>
              <a:t>Steeds meer reizigers overwegen en kiezen voor de trein</a:t>
            </a:r>
            <a:endParaRPr lang="nl-NL" sz="2000" b="1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6" y="1411913"/>
            <a:ext cx="9144000" cy="4289778"/>
          </a:xfrm>
          <a:prstGeom prst="rect">
            <a:avLst/>
          </a:prstGeom>
        </p:spPr>
      </p:pic>
      <p:sp>
        <p:nvSpPr>
          <p:cNvPr id="81" name="Tekstvak 80"/>
          <p:cNvSpPr txBox="1"/>
          <p:nvPr/>
        </p:nvSpPr>
        <p:spPr>
          <a:xfrm>
            <a:off x="1420811" y="5903155"/>
            <a:ext cx="63049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smtClean="0"/>
              <a:t>Bestemmingen in scope: Brussel</a:t>
            </a:r>
            <a:r>
              <a:rPr lang="nl-NL" sz="1100" dirty="0"/>
              <a:t>, Antwerpen, Parijs, Düsseldorf, Berlijn, Frankfurt, Keulen, </a:t>
            </a:r>
            <a:r>
              <a:rPr lang="nl-NL" sz="1100" dirty="0" smtClean="0"/>
              <a:t>Londen.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8203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b="1" dirty="0" smtClean="0"/>
              <a:t>Het effect van een verbeterd aanbod: Londen</a:t>
            </a:r>
            <a:br>
              <a:rPr lang="nl-NL" sz="2000" b="1" dirty="0" smtClean="0"/>
            </a:br>
            <a:endParaRPr lang="nl-NL" sz="2000" b="1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6" y="1404169"/>
            <a:ext cx="9012194" cy="418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7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b="1" dirty="0" smtClean="0"/>
              <a:t>Versus het effect van veel media-aandacht: Berlijn</a:t>
            </a:r>
            <a:br>
              <a:rPr lang="nl-NL" sz="2000" b="1" dirty="0" smtClean="0"/>
            </a:br>
            <a:endParaRPr lang="nl-NL" sz="2000" b="1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9010"/>
            <a:ext cx="9144000" cy="411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="" xmlns:a16="http://schemas.microsoft.com/office/drawing/2014/main" id="{F2404B9F-90CB-4C1C-9AB9-07C83F52F75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D36CFB3-D7D9-41C4-A6BF-DBA84700C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6046" y="3514037"/>
            <a:ext cx="2484250" cy="2786681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10D1CF-EFB5-4D54-BFFD-79D9D996A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32" y="309152"/>
            <a:ext cx="8571867" cy="956586"/>
          </a:xfrm>
        </p:spPr>
        <p:txBody>
          <a:bodyPr>
            <a:noAutofit/>
          </a:bodyPr>
          <a:lstStyle/>
          <a:p>
            <a:r>
              <a:rPr lang="nl-NL" sz="2000" b="1" spc="-10" dirty="0" smtClean="0">
                <a:solidFill>
                  <a:srgbClr val="003082"/>
                </a:solidFill>
              </a:rPr>
              <a:t>Substitutie van korte afstandsvluchten biedt nieuwe kansen voor internationaal treinverkeer</a:t>
            </a:r>
            <a:endParaRPr lang="nl-NL" sz="2000" b="1" spc="-10" dirty="0">
              <a:solidFill>
                <a:srgbClr val="00308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3408E4-B931-4505-B01E-9E98B5AB0D4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69106" y="6567806"/>
            <a:ext cx="6416675" cy="20637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08C520C-472E-4BD6-B19B-3EBDE125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7" name="RBContent3">
            <a:extLst>
              <a:ext uri="{FF2B5EF4-FFF2-40B4-BE49-F238E27FC236}">
                <a16:creationId xmlns="" xmlns:a16="http://schemas.microsoft.com/office/drawing/2014/main" id="{069B2E81-0D41-4B36-9FB9-BAC278917289}"/>
              </a:ext>
            </a:extLst>
          </p:cNvPr>
          <p:cNvSpPr txBox="1"/>
          <p:nvPr/>
        </p:nvSpPr>
        <p:spPr>
          <a:xfrm>
            <a:off x="572133" y="6676065"/>
            <a:ext cx="7560579" cy="12465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nl-NL" sz="900" dirty="0">
                <a:solidFill>
                  <a:srgbClr val="003082"/>
                </a:solidFill>
              </a:rPr>
              <a:t>Bron: OV Toekomstbeeld; </a:t>
            </a:r>
            <a:r>
              <a:rPr lang="nl-NL" sz="900" dirty="0" err="1">
                <a:solidFill>
                  <a:srgbClr val="003082"/>
                </a:solidFill>
              </a:rPr>
              <a:t>KiM</a:t>
            </a:r>
            <a:r>
              <a:rPr lang="nl-NL" sz="900" dirty="0">
                <a:solidFill>
                  <a:srgbClr val="003082"/>
                </a:solidFill>
              </a:rPr>
              <a:t>; Royal </a:t>
            </a:r>
            <a:r>
              <a:rPr lang="nl-NL" sz="900" dirty="0" err="1">
                <a:solidFill>
                  <a:srgbClr val="003082"/>
                </a:solidFill>
              </a:rPr>
              <a:t>HaskoningDHV</a:t>
            </a:r>
            <a:r>
              <a:rPr lang="nl-NL" sz="900" dirty="0">
                <a:solidFill>
                  <a:srgbClr val="003082"/>
                </a:solidFill>
              </a:rPr>
              <a:t>; Vakpers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5D2759B-7719-4072-9136-F86F787A8BA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12" t="1620" r="490"/>
          <a:stretch/>
        </p:blipFill>
        <p:spPr>
          <a:xfrm>
            <a:off x="4647866" y="1651302"/>
            <a:ext cx="2239731" cy="3156371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5EF960C-0525-4AF4-992C-7A0DE41954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4172" y="1871836"/>
            <a:ext cx="2410249" cy="1829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BD2C3C1-87D7-4953-8D77-B488B3E2A4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1500" y="5166463"/>
            <a:ext cx="2860826" cy="873821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ijdelijke aanduiding voor tekst 2">
            <a:extLst>
              <a:ext uri="{FF2B5EF4-FFF2-40B4-BE49-F238E27FC236}">
                <a16:creationId xmlns="" xmlns:a16="http://schemas.microsoft.com/office/drawing/2014/main" id="{85827280-E475-43D6-A229-07B02A302CB2}"/>
              </a:ext>
            </a:extLst>
          </p:cNvPr>
          <p:cNvSpPr txBox="1">
            <a:spLocks/>
          </p:cNvSpPr>
          <p:nvPr/>
        </p:nvSpPr>
        <p:spPr>
          <a:xfrm>
            <a:off x="285750" y="1684652"/>
            <a:ext cx="4095750" cy="4658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80000"/>
              <a:buFontTx/>
              <a:buChar char="■"/>
              <a:defRPr lang="nl-NL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238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nl-NL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952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NS Sans" panose="02000400000000000000" pitchFamily="2" charset="0"/>
              <a:buChar char="-"/>
              <a:defRPr lang="nl-NL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857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NS Sans" panose="02000400000000000000" pitchFamily="2" charset="0"/>
              <a:buChar char="-"/>
              <a:defRPr lang="nl-NL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5838" indent="-1762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NS Sans" panose="02000400000000000000" pitchFamily="2" charset="0"/>
              <a:buChar char="-"/>
              <a:defRPr lang="nl-NL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rgbClr val="003082"/>
                </a:solidFill>
              </a:rPr>
              <a:t>Vanuit </a:t>
            </a:r>
            <a:r>
              <a:rPr lang="nl-NL" sz="1600" dirty="0">
                <a:solidFill>
                  <a:srgbClr val="003082"/>
                </a:solidFill>
              </a:rPr>
              <a:t>OV Toekomstbeeld werd reeds een grote </a:t>
            </a:r>
            <a:r>
              <a:rPr lang="nl-NL" sz="1600" b="1" dirty="0">
                <a:solidFill>
                  <a:schemeClr val="accent2"/>
                </a:solidFill>
              </a:rPr>
              <a:t>groei van internationaal treinverkeer </a:t>
            </a:r>
            <a:r>
              <a:rPr lang="nl-NL" sz="1600" dirty="0">
                <a:solidFill>
                  <a:srgbClr val="003082"/>
                </a:solidFill>
              </a:rPr>
              <a:t>richting voornamelijk het Zuiden </a:t>
            </a:r>
            <a:r>
              <a:rPr lang="nl-NL" sz="1600" dirty="0" smtClean="0">
                <a:solidFill>
                  <a:srgbClr val="003082"/>
                </a:solidFill>
              </a:rPr>
              <a:t>verwacht: </a:t>
            </a:r>
            <a:r>
              <a:rPr lang="nl-NL" sz="1600" i="1" dirty="0" smtClean="0">
                <a:solidFill>
                  <a:srgbClr val="003082"/>
                </a:solidFill>
              </a:rPr>
              <a:t>verdubbeling</a:t>
            </a:r>
            <a:r>
              <a:rPr lang="nl-NL" sz="1600" i="1" dirty="0">
                <a:solidFill>
                  <a:srgbClr val="003082"/>
                </a:solidFill>
              </a:rPr>
              <a:t> </a:t>
            </a:r>
            <a:r>
              <a:rPr lang="nl-NL" sz="1600" i="1" dirty="0" smtClean="0">
                <a:solidFill>
                  <a:srgbClr val="003082"/>
                </a:solidFill>
              </a:rPr>
              <a:t>van de vraag als gevolg van ruimtelijk-demografische ontwikkelingen en verbetering van het </a:t>
            </a:r>
            <a:r>
              <a:rPr lang="nl-NL" sz="1600" i="1" dirty="0" smtClean="0">
                <a:solidFill>
                  <a:srgbClr val="003082"/>
                </a:solidFill>
              </a:rPr>
              <a:t>aanbod.</a:t>
            </a:r>
            <a:endParaRPr lang="nl-NL" sz="1600" i="1" dirty="0" smtClean="0">
              <a:solidFill>
                <a:srgbClr val="003082"/>
              </a:solidFill>
            </a:endParaRPr>
          </a:p>
          <a:p>
            <a:pPr marL="0" indent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endParaRPr lang="nl-NL" sz="1600" i="1" dirty="0">
              <a:solidFill>
                <a:srgbClr val="003082"/>
              </a:solidFill>
            </a:endParaRPr>
          </a:p>
          <a:p>
            <a:pPr fontAlgn="base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3082"/>
                </a:solidFill>
              </a:rPr>
              <a:t>Additioneel biedt de </a:t>
            </a:r>
            <a:r>
              <a:rPr lang="nl-NL" sz="1600" b="1" dirty="0" smtClean="0">
                <a:solidFill>
                  <a:schemeClr val="accent2"/>
                </a:solidFill>
              </a:rPr>
              <a:t>substitutie </a:t>
            </a:r>
            <a:r>
              <a:rPr lang="nl-NL" sz="1600" b="1" dirty="0">
                <a:solidFill>
                  <a:schemeClr val="accent2"/>
                </a:solidFill>
              </a:rPr>
              <a:t>van korte-afstandsvluchten</a:t>
            </a:r>
            <a:r>
              <a:rPr lang="nl-NL" sz="1600" b="1" dirty="0">
                <a:solidFill>
                  <a:srgbClr val="003082"/>
                </a:solidFill>
              </a:rPr>
              <a:t> </a:t>
            </a:r>
            <a:r>
              <a:rPr lang="nl-NL" sz="1600" dirty="0" smtClean="0">
                <a:solidFill>
                  <a:srgbClr val="003082"/>
                </a:solidFill>
              </a:rPr>
              <a:t>(potentieel van 2 - 4 miljoen </a:t>
            </a:r>
            <a:r>
              <a:rPr lang="nl-NL" sz="1600" dirty="0">
                <a:solidFill>
                  <a:srgbClr val="003082"/>
                </a:solidFill>
              </a:rPr>
              <a:t>reizen per jaar) </a:t>
            </a:r>
            <a:r>
              <a:rPr lang="nl-NL" sz="1600" dirty="0" smtClean="0">
                <a:solidFill>
                  <a:srgbClr val="003082"/>
                </a:solidFill>
              </a:rPr>
              <a:t>nieuwe </a:t>
            </a:r>
            <a:r>
              <a:rPr lang="nl-NL" sz="1600" dirty="0">
                <a:solidFill>
                  <a:srgbClr val="003082"/>
                </a:solidFill>
              </a:rPr>
              <a:t>kansen voor het internationale treinverkeer richting met name Londen en </a:t>
            </a:r>
            <a:r>
              <a:rPr lang="nl-NL" sz="1600" dirty="0" smtClean="0">
                <a:solidFill>
                  <a:srgbClr val="003082"/>
                </a:solidFill>
              </a:rPr>
              <a:t>Duitsland: </a:t>
            </a:r>
            <a:r>
              <a:rPr lang="nl-NL" sz="1600" i="1" dirty="0" smtClean="0">
                <a:solidFill>
                  <a:srgbClr val="003082"/>
                </a:solidFill>
              </a:rPr>
              <a:t>betere air-rail propositie en verbeterd railaanbod. </a:t>
            </a:r>
            <a:endParaRPr lang="nl-NL" sz="1600" i="1" dirty="0">
              <a:solidFill>
                <a:srgbClr val="003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6EFB91AC-1177-4605-96FE-2710E36602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FAEE394-F54A-4ABB-9A02-830DD0829D9E}"/>
              </a:ext>
            </a:extLst>
          </p:cNvPr>
          <p:cNvSpPr>
            <a:spLocks/>
          </p:cNvSpPr>
          <p:nvPr/>
        </p:nvSpPr>
        <p:spPr>
          <a:xfrm>
            <a:off x="560862" y="2424350"/>
            <a:ext cx="2468896" cy="33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300" dirty="0" err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D163D4D-0F10-4ED6-9302-7931DF359711}"/>
              </a:ext>
            </a:extLst>
          </p:cNvPr>
          <p:cNvSpPr>
            <a:spLocks/>
          </p:cNvSpPr>
          <p:nvPr/>
        </p:nvSpPr>
        <p:spPr>
          <a:xfrm>
            <a:off x="3333194" y="2424350"/>
            <a:ext cx="2468896" cy="33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300" dirty="0" err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E42E4B3-CFC9-4D94-9786-A23ED2459C2F}"/>
              </a:ext>
            </a:extLst>
          </p:cNvPr>
          <p:cNvSpPr>
            <a:spLocks/>
          </p:cNvSpPr>
          <p:nvPr/>
        </p:nvSpPr>
        <p:spPr>
          <a:xfrm>
            <a:off x="6105524" y="2424350"/>
            <a:ext cx="2468896" cy="33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300" dirty="0" err="1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4E1D1284-CCD6-456D-82D7-80FB5351935F}"/>
              </a:ext>
            </a:extLst>
          </p:cNvPr>
          <p:cNvSpPr/>
          <p:nvPr/>
        </p:nvSpPr>
        <p:spPr>
          <a:xfrm>
            <a:off x="1254441" y="1439406"/>
            <a:ext cx="1155384" cy="1155384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300" dirty="0" err="1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AF46A6C2-1C4D-4D10-9FA4-59EBBA066BA3}"/>
              </a:ext>
            </a:extLst>
          </p:cNvPr>
          <p:cNvSpPr>
            <a:spLocks/>
          </p:cNvSpPr>
          <p:nvPr/>
        </p:nvSpPr>
        <p:spPr>
          <a:xfrm>
            <a:off x="3995585" y="1439406"/>
            <a:ext cx="1155384" cy="1155384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300" dirty="0" err="1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825E74A7-9598-40F3-BCE7-C17806F60922}"/>
              </a:ext>
            </a:extLst>
          </p:cNvPr>
          <p:cNvSpPr/>
          <p:nvPr/>
        </p:nvSpPr>
        <p:spPr>
          <a:xfrm>
            <a:off x="6736729" y="1439406"/>
            <a:ext cx="1155384" cy="1155384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3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10D1CF-EFB5-4D54-BFFD-79D9D996A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92" y="232341"/>
            <a:ext cx="8444168" cy="1102654"/>
          </a:xfrm>
        </p:spPr>
        <p:txBody>
          <a:bodyPr>
            <a:noAutofit/>
          </a:bodyPr>
          <a:lstStyle/>
          <a:p>
            <a:r>
              <a:rPr lang="nl-NL" sz="2000" b="1" dirty="0"/>
              <a:t>G</a:t>
            </a:r>
            <a:r>
              <a:rPr lang="nl-NL" sz="2000" b="1" dirty="0" smtClean="0"/>
              <a:t>rootste </a:t>
            </a:r>
            <a:r>
              <a:rPr lang="nl-NL" sz="2000" b="1" dirty="0"/>
              <a:t>uitdagingen </a:t>
            </a:r>
            <a:r>
              <a:rPr lang="nl-NL" sz="2000" b="1" dirty="0" smtClean="0"/>
              <a:t>in substitutie en het verbeteren van de concurrentiepositie </a:t>
            </a:r>
            <a:r>
              <a:rPr lang="nl-NL" sz="2000" b="1" dirty="0"/>
              <a:t>van trein t.o.v. de luchtvaart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08C520C-472E-4BD6-B19B-3EBDE125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144" name="ListLeanHorizontalTextTopic0">
            <a:extLst>
              <a:ext uri="{FF2B5EF4-FFF2-40B4-BE49-F238E27FC236}">
                <a16:creationId xmlns="" xmlns:a16="http://schemas.microsoft.com/office/drawing/2014/main" id="{156DD084-DF0B-4C82-9488-26DBCC603AE3}"/>
              </a:ext>
            </a:extLst>
          </p:cNvPr>
          <p:cNvSpPr txBox="1">
            <a:spLocks/>
          </p:cNvSpPr>
          <p:nvPr/>
        </p:nvSpPr>
        <p:spPr>
          <a:xfrm>
            <a:off x="560862" y="2860118"/>
            <a:ext cx="2468896" cy="32200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72000" rtlCol="0" anchor="b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nl-NL" b="1" dirty="0">
                <a:solidFill>
                  <a:srgbClr val="003082"/>
                </a:solidFill>
                <a:cs typeface="Arial Narrow" pitchFamily="34" charset="0"/>
              </a:rPr>
              <a:t>Altijd dichtbij</a:t>
            </a:r>
            <a:endParaRPr lang="nl-NL" b="1" noProof="0" dirty="0">
              <a:solidFill>
                <a:srgbClr val="003082"/>
              </a:solidFill>
              <a:cs typeface="Arial Narrow" pitchFamily="34" charset="0"/>
            </a:endParaRPr>
          </a:p>
        </p:txBody>
      </p:sp>
      <p:sp>
        <p:nvSpPr>
          <p:cNvPr id="148" name="ListLeanHorizontalTextTopic0">
            <a:extLst>
              <a:ext uri="{FF2B5EF4-FFF2-40B4-BE49-F238E27FC236}">
                <a16:creationId xmlns="" xmlns:a16="http://schemas.microsoft.com/office/drawing/2014/main" id="{567C7B72-C6F7-4DF1-A8E4-FBE1069BA838}"/>
              </a:ext>
            </a:extLst>
          </p:cNvPr>
          <p:cNvSpPr txBox="1">
            <a:spLocks/>
          </p:cNvSpPr>
          <p:nvPr/>
        </p:nvSpPr>
        <p:spPr>
          <a:xfrm>
            <a:off x="3333193" y="2860118"/>
            <a:ext cx="2468896" cy="32200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72000" rtlCol="0" anchor="b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nl-NL" b="1" dirty="0">
                <a:solidFill>
                  <a:srgbClr val="003082"/>
                </a:solidFill>
                <a:cs typeface="Arial Narrow" pitchFamily="34" charset="0"/>
              </a:rPr>
              <a:t>Altijd betaalbaar</a:t>
            </a:r>
            <a:endParaRPr lang="nl-NL" b="1" noProof="0" dirty="0">
              <a:solidFill>
                <a:srgbClr val="003082"/>
              </a:solidFill>
              <a:cs typeface="Arial Narrow" pitchFamily="34" charset="0"/>
            </a:endParaRPr>
          </a:p>
        </p:txBody>
      </p:sp>
      <p:sp>
        <p:nvSpPr>
          <p:cNvPr id="152" name="ListLeanHorizontalTextTopic0">
            <a:extLst>
              <a:ext uri="{FF2B5EF4-FFF2-40B4-BE49-F238E27FC236}">
                <a16:creationId xmlns="" xmlns:a16="http://schemas.microsoft.com/office/drawing/2014/main" id="{242DC1AA-3C2D-4E74-8594-E098D0D5CCED}"/>
              </a:ext>
            </a:extLst>
          </p:cNvPr>
          <p:cNvSpPr txBox="1">
            <a:spLocks/>
          </p:cNvSpPr>
          <p:nvPr/>
        </p:nvSpPr>
        <p:spPr>
          <a:xfrm>
            <a:off x="6105524" y="2860118"/>
            <a:ext cx="2468896" cy="32200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72000" rtlCol="0" anchor="b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nl-NL" b="1" dirty="0">
                <a:solidFill>
                  <a:srgbClr val="003082"/>
                </a:solidFill>
                <a:cs typeface="Arial Narrow" pitchFamily="34" charset="0"/>
              </a:rPr>
              <a:t>Altijd duurzaam</a:t>
            </a:r>
            <a:endParaRPr lang="nl-NL" b="1" noProof="0" dirty="0">
              <a:solidFill>
                <a:srgbClr val="003082"/>
              </a:solidFill>
              <a:cs typeface="Arial Narrow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72FBF0A0-1F01-4274-B351-B816FE747F34}"/>
              </a:ext>
            </a:extLst>
          </p:cNvPr>
          <p:cNvSpPr>
            <a:spLocks/>
          </p:cNvSpPr>
          <p:nvPr/>
        </p:nvSpPr>
        <p:spPr>
          <a:xfrm>
            <a:off x="560862" y="3257166"/>
            <a:ext cx="2468896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nl-NL" sz="1300" b="1" dirty="0" smtClean="0">
                <a:solidFill>
                  <a:srgbClr val="003082"/>
                </a:solidFill>
              </a:rPr>
              <a:t>Naar </a:t>
            </a:r>
            <a:r>
              <a:rPr lang="nl-NL" sz="1300" b="1" dirty="0">
                <a:solidFill>
                  <a:srgbClr val="003082"/>
                </a:solidFill>
              </a:rPr>
              <a:t>het Oosten </a:t>
            </a:r>
            <a:r>
              <a:rPr lang="nl-NL" sz="1300" dirty="0">
                <a:solidFill>
                  <a:srgbClr val="003082"/>
                </a:solidFill>
              </a:rPr>
              <a:t>is </a:t>
            </a:r>
            <a:r>
              <a:rPr lang="nl-NL" sz="1300" dirty="0" smtClean="0">
                <a:solidFill>
                  <a:srgbClr val="003082"/>
                </a:solidFill>
              </a:rPr>
              <a:t>het aanbod nog onvoldoende</a:t>
            </a:r>
            <a:r>
              <a:rPr lang="nl-NL" sz="1300" dirty="0">
                <a:solidFill>
                  <a:srgbClr val="003082"/>
                </a:solidFill>
              </a:rPr>
              <a:t>: reistijden te lang en niet genoeg rechtstreekse verbindingen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nl-NL" sz="1300" b="1" dirty="0">
                <a:solidFill>
                  <a:srgbClr val="003082"/>
                </a:solidFill>
              </a:rPr>
              <a:t>Naar het Westen </a:t>
            </a:r>
            <a:r>
              <a:rPr lang="nl-NL" sz="1300" dirty="0" smtClean="0">
                <a:solidFill>
                  <a:srgbClr val="003082"/>
                </a:solidFill>
              </a:rPr>
              <a:t>is de rechtstreekse</a:t>
            </a:r>
            <a:r>
              <a:rPr lang="nl-NL" sz="1300" b="1" dirty="0" smtClean="0">
                <a:solidFill>
                  <a:srgbClr val="003082"/>
                </a:solidFill>
              </a:rPr>
              <a:t> </a:t>
            </a:r>
            <a:r>
              <a:rPr lang="nl-NL" sz="1300" dirty="0">
                <a:solidFill>
                  <a:srgbClr val="003082"/>
                </a:solidFill>
              </a:rPr>
              <a:t>frequentie naar Londen nog te laag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nl-NL" sz="1300" dirty="0" smtClean="0">
                <a:solidFill>
                  <a:srgbClr val="003082"/>
                </a:solidFill>
              </a:rPr>
              <a:t>Capaciteit en kwaliteit </a:t>
            </a:r>
            <a:r>
              <a:rPr lang="nl-NL" sz="1300" b="1" dirty="0" smtClean="0">
                <a:solidFill>
                  <a:srgbClr val="003082"/>
                </a:solidFill>
              </a:rPr>
              <a:t>naar </a:t>
            </a:r>
            <a:r>
              <a:rPr lang="nl-NL" sz="1300" b="1" dirty="0">
                <a:solidFill>
                  <a:srgbClr val="003082"/>
                </a:solidFill>
              </a:rPr>
              <a:t>het Zuiden </a:t>
            </a:r>
            <a:r>
              <a:rPr lang="nl-NL" sz="1300" dirty="0" smtClean="0">
                <a:solidFill>
                  <a:srgbClr val="003082"/>
                </a:solidFill>
              </a:rPr>
              <a:t>verder vergroten om groei op te vangen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nl-NL" sz="1300" dirty="0" smtClean="0">
                <a:solidFill>
                  <a:srgbClr val="003082"/>
                </a:solidFill>
              </a:rPr>
              <a:t>De </a:t>
            </a:r>
            <a:r>
              <a:rPr lang="nl-NL" sz="1300" b="1" dirty="0" smtClean="0">
                <a:solidFill>
                  <a:srgbClr val="003082"/>
                </a:solidFill>
              </a:rPr>
              <a:t>aansluiting tussen spoor- en luchtvaart </a:t>
            </a:r>
            <a:r>
              <a:rPr lang="nl-NL" sz="1300" dirty="0" smtClean="0">
                <a:solidFill>
                  <a:srgbClr val="003082"/>
                </a:solidFill>
              </a:rPr>
              <a:t>moet beter; fysiek en qua (klant-)processen.</a:t>
            </a:r>
            <a:endParaRPr lang="nl-NL" sz="1300" dirty="0">
              <a:solidFill>
                <a:srgbClr val="003082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2471EEE0-BFAB-4FD7-A4F1-5E07790A0E62}"/>
              </a:ext>
            </a:extLst>
          </p:cNvPr>
          <p:cNvSpPr>
            <a:spLocks/>
          </p:cNvSpPr>
          <p:nvPr/>
        </p:nvSpPr>
        <p:spPr>
          <a:xfrm>
            <a:off x="3333193" y="3257166"/>
            <a:ext cx="2468896" cy="315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nl-NL" sz="1300" b="1" dirty="0">
                <a:solidFill>
                  <a:schemeClr val="accent1"/>
                </a:solidFill>
              </a:rPr>
              <a:t>(</a:t>
            </a:r>
            <a:r>
              <a:rPr lang="nl-NL" sz="1300" b="1" dirty="0">
                <a:solidFill>
                  <a:srgbClr val="003082"/>
                </a:solidFill>
              </a:rPr>
              <a:t>Perceptie van) prijsverschil tussen vliegtuig </a:t>
            </a:r>
            <a:r>
              <a:rPr lang="nl-NL" sz="1300" dirty="0">
                <a:solidFill>
                  <a:srgbClr val="003082"/>
                </a:solidFill>
              </a:rPr>
              <a:t>en trein is op een aantal trajecten te hoog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nl-NL" sz="1300" dirty="0" smtClean="0">
                <a:solidFill>
                  <a:srgbClr val="003082"/>
                </a:solidFill>
              </a:rPr>
              <a:t>Hoge infraheffing (vooral in Duitsland en België) en BTW op treinkaartjes leiden tot </a:t>
            </a:r>
            <a:r>
              <a:rPr lang="nl-NL" sz="1300" b="1" dirty="0" smtClean="0">
                <a:solidFill>
                  <a:srgbClr val="003082"/>
                </a:solidFill>
              </a:rPr>
              <a:t>hoge extern bepaalde kosten</a:t>
            </a:r>
            <a:r>
              <a:rPr lang="nl-NL" sz="1300" dirty="0" smtClean="0">
                <a:solidFill>
                  <a:srgbClr val="003082"/>
                </a:solidFill>
              </a:rPr>
              <a:t>.</a:t>
            </a:r>
            <a:endParaRPr lang="nl-NL" sz="1300" dirty="0">
              <a:solidFill>
                <a:srgbClr val="003082"/>
              </a:solidFill>
            </a:endParaRP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nl-NL" sz="1300" dirty="0">
                <a:solidFill>
                  <a:srgbClr val="003082"/>
                </a:solidFill>
              </a:rPr>
              <a:t>Versterken van </a:t>
            </a:r>
            <a:r>
              <a:rPr lang="nl-NL" sz="1300" dirty="0" smtClean="0">
                <a:solidFill>
                  <a:srgbClr val="003082"/>
                </a:solidFill>
              </a:rPr>
              <a:t>concurrentiepositie door </a:t>
            </a:r>
            <a:r>
              <a:rPr lang="nl-NL" sz="1300" b="1" dirty="0" smtClean="0">
                <a:solidFill>
                  <a:srgbClr val="003082"/>
                </a:solidFill>
              </a:rPr>
              <a:t>kostenverlaging</a:t>
            </a:r>
            <a:r>
              <a:rPr lang="nl-NL" sz="1300" dirty="0" smtClean="0">
                <a:solidFill>
                  <a:srgbClr val="003082"/>
                </a:solidFill>
              </a:rPr>
              <a:t> </a:t>
            </a:r>
            <a:r>
              <a:rPr lang="nl-NL" sz="1300" dirty="0">
                <a:solidFill>
                  <a:srgbClr val="003082"/>
                </a:solidFill>
              </a:rPr>
              <a:t>zonder afbreuk aan comfort en </a:t>
            </a:r>
            <a:r>
              <a:rPr lang="nl-NL" sz="1300" dirty="0" smtClean="0">
                <a:solidFill>
                  <a:srgbClr val="003082"/>
                </a:solidFill>
              </a:rPr>
              <a:t>kwaliteit. O.a. noodzaak tot </a:t>
            </a:r>
            <a:r>
              <a:rPr lang="nl-NL" sz="1300" b="1" dirty="0" smtClean="0">
                <a:solidFill>
                  <a:srgbClr val="003082"/>
                </a:solidFill>
              </a:rPr>
              <a:t>harmonisering van spoortechniek in EU</a:t>
            </a:r>
            <a:r>
              <a:rPr lang="nl-NL" sz="1300" dirty="0" smtClean="0">
                <a:solidFill>
                  <a:srgbClr val="003082"/>
                </a:solidFill>
              </a:rPr>
              <a:t>.</a:t>
            </a:r>
            <a:endParaRPr lang="nl-NL" sz="1300" dirty="0">
              <a:solidFill>
                <a:srgbClr val="003082"/>
              </a:solidFill>
            </a:endParaRP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nl-NL" sz="1300" b="1" dirty="0">
              <a:solidFill>
                <a:schemeClr val="accent3">
                  <a:lumMod val="100000"/>
                </a:schemeClr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B8D35D7C-0999-46AC-A0FF-68DA331727EC}"/>
              </a:ext>
            </a:extLst>
          </p:cNvPr>
          <p:cNvSpPr>
            <a:spLocks/>
          </p:cNvSpPr>
          <p:nvPr/>
        </p:nvSpPr>
        <p:spPr>
          <a:xfrm>
            <a:off x="6105525" y="3257166"/>
            <a:ext cx="2468896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nl-NL" sz="1300" dirty="0">
                <a:solidFill>
                  <a:srgbClr val="003082"/>
                </a:solidFill>
              </a:rPr>
              <a:t>Stimuleren</a:t>
            </a:r>
            <a:r>
              <a:rPr lang="nl-NL" sz="1300" b="1" dirty="0">
                <a:solidFill>
                  <a:srgbClr val="003082"/>
                </a:solidFill>
              </a:rPr>
              <a:t> </a:t>
            </a:r>
            <a:r>
              <a:rPr lang="nl-NL" sz="1300" dirty="0">
                <a:solidFill>
                  <a:srgbClr val="003082"/>
                </a:solidFill>
              </a:rPr>
              <a:t>van</a:t>
            </a:r>
            <a:r>
              <a:rPr lang="nl-NL" sz="1300" b="1" dirty="0">
                <a:solidFill>
                  <a:srgbClr val="003082"/>
                </a:solidFill>
              </a:rPr>
              <a:t> </a:t>
            </a:r>
            <a:r>
              <a:rPr lang="nl-NL" sz="1300" dirty="0" smtClean="0">
                <a:solidFill>
                  <a:srgbClr val="003082"/>
                </a:solidFill>
              </a:rPr>
              <a:t>de keuze voor</a:t>
            </a:r>
            <a:r>
              <a:rPr lang="nl-NL" sz="1300" b="1" dirty="0" smtClean="0">
                <a:solidFill>
                  <a:srgbClr val="003082"/>
                </a:solidFill>
              </a:rPr>
              <a:t> </a:t>
            </a:r>
            <a:r>
              <a:rPr lang="nl-NL" sz="1300" b="1" dirty="0">
                <a:solidFill>
                  <a:srgbClr val="003082"/>
                </a:solidFill>
              </a:rPr>
              <a:t>de trein als duurzaam alternatief </a:t>
            </a:r>
            <a:r>
              <a:rPr lang="nl-NL" sz="1300" dirty="0">
                <a:solidFill>
                  <a:srgbClr val="003082"/>
                </a:solidFill>
              </a:rPr>
              <a:t>voor</a:t>
            </a:r>
            <a:r>
              <a:rPr lang="nl-NL" sz="1300" b="1" dirty="0">
                <a:solidFill>
                  <a:srgbClr val="003082"/>
                </a:solidFill>
              </a:rPr>
              <a:t> </a:t>
            </a:r>
            <a:r>
              <a:rPr lang="nl-NL" sz="1300" dirty="0">
                <a:solidFill>
                  <a:srgbClr val="003082"/>
                </a:solidFill>
              </a:rPr>
              <a:t>vliegen</a:t>
            </a:r>
            <a:r>
              <a:rPr lang="nl-NL" sz="1300" b="1" dirty="0">
                <a:solidFill>
                  <a:srgbClr val="003082"/>
                </a:solidFill>
              </a:rPr>
              <a:t> </a:t>
            </a:r>
            <a:r>
              <a:rPr lang="nl-NL" sz="1300" dirty="0">
                <a:solidFill>
                  <a:srgbClr val="003082"/>
                </a:solidFill>
              </a:rPr>
              <a:t>op</a:t>
            </a:r>
            <a:r>
              <a:rPr lang="nl-NL" sz="1300" b="1" dirty="0">
                <a:solidFill>
                  <a:srgbClr val="003082"/>
                </a:solidFill>
              </a:rPr>
              <a:t> </a:t>
            </a:r>
            <a:r>
              <a:rPr lang="nl-NL" sz="1300" dirty="0">
                <a:solidFill>
                  <a:srgbClr val="003082"/>
                </a:solidFill>
              </a:rPr>
              <a:t>de</a:t>
            </a:r>
            <a:r>
              <a:rPr lang="nl-NL" sz="1300" b="1" dirty="0">
                <a:solidFill>
                  <a:srgbClr val="003082"/>
                </a:solidFill>
              </a:rPr>
              <a:t> </a:t>
            </a:r>
            <a:r>
              <a:rPr lang="nl-NL" sz="1300" dirty="0">
                <a:solidFill>
                  <a:srgbClr val="003082"/>
                </a:solidFill>
              </a:rPr>
              <a:t>nationale en Europese </a:t>
            </a:r>
            <a:r>
              <a:rPr lang="nl-NL" sz="1300" dirty="0" smtClean="0">
                <a:solidFill>
                  <a:srgbClr val="003082"/>
                </a:solidFill>
              </a:rPr>
              <a:t>agenda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="" xmlns:a16="http://schemas.microsoft.com/office/drawing/2014/main" id="{41D9B4EB-11E1-4646-A44D-C11CF7C0304E}"/>
              </a:ext>
            </a:extLst>
          </p:cNvPr>
          <p:cNvSpPr/>
          <p:nvPr/>
        </p:nvSpPr>
        <p:spPr>
          <a:xfrm>
            <a:off x="1327086" y="1512051"/>
            <a:ext cx="1010094" cy="101009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300" dirty="0" err="1">
              <a:solidFill>
                <a:schemeClr val="tx1"/>
              </a:solidFill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="" xmlns:a16="http://schemas.microsoft.com/office/drawing/2014/main" id="{2E7960D5-DB4F-4D18-9860-C2F8D3D4DEB2}"/>
              </a:ext>
            </a:extLst>
          </p:cNvPr>
          <p:cNvSpPr>
            <a:spLocks/>
          </p:cNvSpPr>
          <p:nvPr/>
        </p:nvSpPr>
        <p:spPr>
          <a:xfrm>
            <a:off x="4068230" y="1512051"/>
            <a:ext cx="1010094" cy="101009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300" dirty="0" err="1">
              <a:solidFill>
                <a:schemeClr val="tx1"/>
              </a:solidFill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="" xmlns:a16="http://schemas.microsoft.com/office/drawing/2014/main" id="{394C48A5-EDAC-457F-A1F5-97E19836A9F4}"/>
              </a:ext>
            </a:extLst>
          </p:cNvPr>
          <p:cNvSpPr/>
          <p:nvPr/>
        </p:nvSpPr>
        <p:spPr>
          <a:xfrm>
            <a:off x="6809374" y="1512051"/>
            <a:ext cx="1010094" cy="101009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300" dirty="0" err="1">
              <a:solidFill>
                <a:schemeClr val="tx1"/>
              </a:solidFill>
            </a:endParaRPr>
          </a:p>
        </p:txBody>
      </p:sp>
      <p:grpSp>
        <p:nvGrpSpPr>
          <p:cNvPr id="155" name="Group 385">
            <a:extLst>
              <a:ext uri="{FF2B5EF4-FFF2-40B4-BE49-F238E27FC236}">
                <a16:creationId xmlns="" xmlns:a16="http://schemas.microsoft.com/office/drawing/2014/main" id="{3CC51A67-8CCC-4971-9CF7-8CC95BB1F9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62843" y="1735577"/>
            <a:ext cx="538580" cy="540000"/>
            <a:chOff x="3598" y="1360"/>
            <a:chExt cx="331" cy="331"/>
          </a:xfrm>
          <a:solidFill>
            <a:schemeClr val="accent1"/>
          </a:solidFill>
        </p:grpSpPr>
        <p:sp>
          <p:nvSpPr>
            <p:cNvPr id="156" name="Freeform 387">
              <a:extLst>
                <a:ext uri="{FF2B5EF4-FFF2-40B4-BE49-F238E27FC236}">
                  <a16:creationId xmlns="" xmlns:a16="http://schemas.microsoft.com/office/drawing/2014/main" id="{80A046F8-D9E4-40AF-86EE-E418BE929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" y="1422"/>
              <a:ext cx="331" cy="269"/>
            </a:xfrm>
            <a:custGeom>
              <a:avLst/>
              <a:gdLst>
                <a:gd name="T0" fmla="*/ 3276 w 3308"/>
                <a:gd name="T1" fmla="*/ 3 h 2688"/>
                <a:gd name="T2" fmla="*/ 3301 w 3308"/>
                <a:gd name="T3" fmla="*/ 24 h 2688"/>
                <a:gd name="T4" fmla="*/ 3308 w 3308"/>
                <a:gd name="T5" fmla="*/ 51 h 2688"/>
                <a:gd name="T6" fmla="*/ 3307 w 3308"/>
                <a:gd name="T7" fmla="*/ 2030 h 2688"/>
                <a:gd name="T8" fmla="*/ 3293 w 3308"/>
                <a:gd name="T9" fmla="*/ 2053 h 2688"/>
                <a:gd name="T10" fmla="*/ 2354 w 3308"/>
                <a:gd name="T11" fmla="*/ 2680 h 2688"/>
                <a:gd name="T12" fmla="*/ 2330 w 3308"/>
                <a:gd name="T13" fmla="*/ 2688 h 2688"/>
                <a:gd name="T14" fmla="*/ 2305 w 3308"/>
                <a:gd name="T15" fmla="*/ 2683 h 2688"/>
                <a:gd name="T16" fmla="*/ 80 w 3308"/>
                <a:gd name="T17" fmla="*/ 2679 h 2688"/>
                <a:gd name="T18" fmla="*/ 55 w 3308"/>
                <a:gd name="T19" fmla="*/ 2688 h 2688"/>
                <a:gd name="T20" fmla="*/ 29 w 3308"/>
                <a:gd name="T21" fmla="*/ 2683 h 2688"/>
                <a:gd name="T22" fmla="*/ 9 w 3308"/>
                <a:gd name="T23" fmla="*/ 2665 h 2688"/>
                <a:gd name="T24" fmla="*/ 1 w 3308"/>
                <a:gd name="T25" fmla="*/ 2643 h 2688"/>
                <a:gd name="T26" fmla="*/ 1 w 3308"/>
                <a:gd name="T27" fmla="*/ 685 h 2688"/>
                <a:gd name="T28" fmla="*/ 8 w 3308"/>
                <a:gd name="T29" fmla="*/ 659 h 2688"/>
                <a:gd name="T30" fmla="*/ 26 w 3308"/>
                <a:gd name="T31" fmla="*/ 641 h 2688"/>
                <a:gd name="T32" fmla="*/ 764 w 3308"/>
                <a:gd name="T33" fmla="*/ 208 h 2688"/>
                <a:gd name="T34" fmla="*/ 795 w 3308"/>
                <a:gd name="T35" fmla="*/ 211 h 2688"/>
                <a:gd name="T36" fmla="*/ 819 w 3308"/>
                <a:gd name="T37" fmla="*/ 232 h 2688"/>
                <a:gd name="T38" fmla="*/ 826 w 3308"/>
                <a:gd name="T39" fmla="*/ 258 h 2688"/>
                <a:gd name="T40" fmla="*/ 820 w 3308"/>
                <a:gd name="T41" fmla="*/ 283 h 2688"/>
                <a:gd name="T42" fmla="*/ 801 w 3308"/>
                <a:gd name="T43" fmla="*/ 303 h 2688"/>
                <a:gd name="T44" fmla="*/ 103 w 3308"/>
                <a:gd name="T45" fmla="*/ 2540 h 2688"/>
                <a:gd name="T46" fmla="*/ 954 w 3308"/>
                <a:gd name="T47" fmla="*/ 1973 h 2688"/>
                <a:gd name="T48" fmla="*/ 978 w 3308"/>
                <a:gd name="T49" fmla="*/ 1965 h 2688"/>
                <a:gd name="T50" fmla="*/ 1003 w 3308"/>
                <a:gd name="T51" fmla="*/ 1969 h 2688"/>
                <a:gd name="T52" fmla="*/ 3205 w 3308"/>
                <a:gd name="T53" fmla="*/ 1989 h 2688"/>
                <a:gd name="T54" fmla="*/ 2457 w 3308"/>
                <a:gd name="T55" fmla="*/ 612 h 2688"/>
                <a:gd name="T56" fmla="*/ 2431 w 3308"/>
                <a:gd name="T57" fmla="*/ 620 h 2688"/>
                <a:gd name="T58" fmla="*/ 2405 w 3308"/>
                <a:gd name="T59" fmla="*/ 614 h 2688"/>
                <a:gd name="T60" fmla="*/ 2386 w 3308"/>
                <a:gd name="T61" fmla="*/ 596 h 2688"/>
                <a:gd name="T62" fmla="*/ 2378 w 3308"/>
                <a:gd name="T63" fmla="*/ 570 h 2688"/>
                <a:gd name="T64" fmla="*/ 2384 w 3308"/>
                <a:gd name="T65" fmla="*/ 545 h 2688"/>
                <a:gd name="T66" fmla="*/ 2402 w 3308"/>
                <a:gd name="T67" fmla="*/ 524 h 2688"/>
                <a:gd name="T68" fmla="*/ 3245 w 3308"/>
                <a:gd name="T69" fmla="*/ 1 h 2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08" h="2688">
                  <a:moveTo>
                    <a:pt x="3261" y="0"/>
                  </a:moveTo>
                  <a:lnTo>
                    <a:pt x="3276" y="3"/>
                  </a:lnTo>
                  <a:lnTo>
                    <a:pt x="3290" y="11"/>
                  </a:lnTo>
                  <a:lnTo>
                    <a:pt x="3301" y="24"/>
                  </a:lnTo>
                  <a:lnTo>
                    <a:pt x="3306" y="37"/>
                  </a:lnTo>
                  <a:lnTo>
                    <a:pt x="3308" y="51"/>
                  </a:lnTo>
                  <a:lnTo>
                    <a:pt x="3308" y="2016"/>
                  </a:lnTo>
                  <a:lnTo>
                    <a:pt x="3307" y="2030"/>
                  </a:lnTo>
                  <a:lnTo>
                    <a:pt x="3301" y="2042"/>
                  </a:lnTo>
                  <a:lnTo>
                    <a:pt x="3293" y="2053"/>
                  </a:lnTo>
                  <a:lnTo>
                    <a:pt x="3282" y="2061"/>
                  </a:lnTo>
                  <a:lnTo>
                    <a:pt x="2354" y="2680"/>
                  </a:lnTo>
                  <a:lnTo>
                    <a:pt x="2342" y="2685"/>
                  </a:lnTo>
                  <a:lnTo>
                    <a:pt x="2330" y="2688"/>
                  </a:lnTo>
                  <a:lnTo>
                    <a:pt x="2317" y="2687"/>
                  </a:lnTo>
                  <a:lnTo>
                    <a:pt x="2305" y="2683"/>
                  </a:lnTo>
                  <a:lnTo>
                    <a:pt x="987" y="2075"/>
                  </a:lnTo>
                  <a:lnTo>
                    <a:pt x="80" y="2679"/>
                  </a:lnTo>
                  <a:lnTo>
                    <a:pt x="68" y="2685"/>
                  </a:lnTo>
                  <a:lnTo>
                    <a:pt x="55" y="2688"/>
                  </a:lnTo>
                  <a:lnTo>
                    <a:pt x="42" y="2687"/>
                  </a:lnTo>
                  <a:lnTo>
                    <a:pt x="29" y="2683"/>
                  </a:lnTo>
                  <a:lnTo>
                    <a:pt x="18" y="2675"/>
                  </a:lnTo>
                  <a:lnTo>
                    <a:pt x="9" y="2665"/>
                  </a:lnTo>
                  <a:lnTo>
                    <a:pt x="4" y="2654"/>
                  </a:lnTo>
                  <a:lnTo>
                    <a:pt x="1" y="2643"/>
                  </a:lnTo>
                  <a:lnTo>
                    <a:pt x="0" y="2632"/>
                  </a:lnTo>
                  <a:lnTo>
                    <a:pt x="1" y="685"/>
                  </a:lnTo>
                  <a:lnTo>
                    <a:pt x="3" y="672"/>
                  </a:lnTo>
                  <a:lnTo>
                    <a:pt x="8" y="659"/>
                  </a:lnTo>
                  <a:lnTo>
                    <a:pt x="16" y="649"/>
                  </a:lnTo>
                  <a:lnTo>
                    <a:pt x="26" y="641"/>
                  </a:lnTo>
                  <a:lnTo>
                    <a:pt x="749" y="214"/>
                  </a:lnTo>
                  <a:lnTo>
                    <a:pt x="764" y="208"/>
                  </a:lnTo>
                  <a:lnTo>
                    <a:pt x="780" y="207"/>
                  </a:lnTo>
                  <a:lnTo>
                    <a:pt x="795" y="211"/>
                  </a:lnTo>
                  <a:lnTo>
                    <a:pt x="809" y="219"/>
                  </a:lnTo>
                  <a:lnTo>
                    <a:pt x="819" y="232"/>
                  </a:lnTo>
                  <a:lnTo>
                    <a:pt x="825" y="245"/>
                  </a:lnTo>
                  <a:lnTo>
                    <a:pt x="826" y="258"/>
                  </a:lnTo>
                  <a:lnTo>
                    <a:pt x="825" y="271"/>
                  </a:lnTo>
                  <a:lnTo>
                    <a:pt x="820" y="283"/>
                  </a:lnTo>
                  <a:lnTo>
                    <a:pt x="812" y="294"/>
                  </a:lnTo>
                  <a:lnTo>
                    <a:pt x="801" y="303"/>
                  </a:lnTo>
                  <a:lnTo>
                    <a:pt x="103" y="715"/>
                  </a:lnTo>
                  <a:lnTo>
                    <a:pt x="103" y="2540"/>
                  </a:lnTo>
                  <a:lnTo>
                    <a:pt x="954" y="1973"/>
                  </a:lnTo>
                  <a:lnTo>
                    <a:pt x="954" y="1973"/>
                  </a:lnTo>
                  <a:lnTo>
                    <a:pt x="965" y="1967"/>
                  </a:lnTo>
                  <a:lnTo>
                    <a:pt x="978" y="1965"/>
                  </a:lnTo>
                  <a:lnTo>
                    <a:pt x="991" y="1965"/>
                  </a:lnTo>
                  <a:lnTo>
                    <a:pt x="1003" y="1969"/>
                  </a:lnTo>
                  <a:lnTo>
                    <a:pt x="2321" y="2578"/>
                  </a:lnTo>
                  <a:lnTo>
                    <a:pt x="3205" y="1989"/>
                  </a:lnTo>
                  <a:lnTo>
                    <a:pt x="3205" y="144"/>
                  </a:lnTo>
                  <a:lnTo>
                    <a:pt x="2457" y="612"/>
                  </a:lnTo>
                  <a:lnTo>
                    <a:pt x="2444" y="618"/>
                  </a:lnTo>
                  <a:lnTo>
                    <a:pt x="2431" y="620"/>
                  </a:lnTo>
                  <a:lnTo>
                    <a:pt x="2418" y="619"/>
                  </a:lnTo>
                  <a:lnTo>
                    <a:pt x="2405" y="614"/>
                  </a:lnTo>
                  <a:lnTo>
                    <a:pt x="2395" y="606"/>
                  </a:lnTo>
                  <a:lnTo>
                    <a:pt x="2386" y="596"/>
                  </a:lnTo>
                  <a:lnTo>
                    <a:pt x="2380" y="583"/>
                  </a:lnTo>
                  <a:lnTo>
                    <a:pt x="2378" y="570"/>
                  </a:lnTo>
                  <a:lnTo>
                    <a:pt x="2379" y="557"/>
                  </a:lnTo>
                  <a:lnTo>
                    <a:pt x="2384" y="545"/>
                  </a:lnTo>
                  <a:lnTo>
                    <a:pt x="2391" y="533"/>
                  </a:lnTo>
                  <a:lnTo>
                    <a:pt x="2402" y="524"/>
                  </a:lnTo>
                  <a:lnTo>
                    <a:pt x="3230" y="8"/>
                  </a:lnTo>
                  <a:lnTo>
                    <a:pt x="3245" y="1"/>
                  </a:lnTo>
                  <a:lnTo>
                    <a:pt x="3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7" name="Freeform 388">
              <a:extLst>
                <a:ext uri="{FF2B5EF4-FFF2-40B4-BE49-F238E27FC236}">
                  <a16:creationId xmlns="" xmlns:a16="http://schemas.microsoft.com/office/drawing/2014/main" id="{4F99ADD4-92CA-4109-A91C-174DD55527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360"/>
              <a:ext cx="145" cy="199"/>
            </a:xfrm>
            <a:custGeom>
              <a:avLst/>
              <a:gdLst>
                <a:gd name="T0" fmla="*/ 599 w 1447"/>
                <a:gd name="T1" fmla="*/ 116 h 1987"/>
                <a:gd name="T2" fmla="*/ 427 w 1447"/>
                <a:gd name="T3" fmla="*/ 179 h 1987"/>
                <a:gd name="T4" fmla="*/ 285 w 1447"/>
                <a:gd name="T5" fmla="*/ 285 h 1987"/>
                <a:gd name="T6" fmla="*/ 187 w 1447"/>
                <a:gd name="T7" fmla="*/ 411 h 1987"/>
                <a:gd name="T8" fmla="*/ 125 w 1447"/>
                <a:gd name="T9" fmla="*/ 559 h 1987"/>
                <a:gd name="T10" fmla="*/ 102 w 1447"/>
                <a:gd name="T11" fmla="*/ 723 h 1987"/>
                <a:gd name="T12" fmla="*/ 124 w 1447"/>
                <a:gd name="T13" fmla="*/ 880 h 1987"/>
                <a:gd name="T14" fmla="*/ 184 w 1447"/>
                <a:gd name="T15" fmla="*/ 1047 h 1987"/>
                <a:gd name="T16" fmla="*/ 273 w 1447"/>
                <a:gd name="T17" fmla="*/ 1222 h 1987"/>
                <a:gd name="T18" fmla="*/ 390 w 1447"/>
                <a:gd name="T19" fmla="*/ 1410 h 1987"/>
                <a:gd name="T20" fmla="*/ 536 w 1447"/>
                <a:gd name="T21" fmla="*/ 1617 h 1987"/>
                <a:gd name="T22" fmla="*/ 679 w 1447"/>
                <a:gd name="T23" fmla="*/ 1800 h 1987"/>
                <a:gd name="T24" fmla="*/ 813 w 1447"/>
                <a:gd name="T25" fmla="*/ 1742 h 1987"/>
                <a:gd name="T26" fmla="*/ 960 w 1447"/>
                <a:gd name="T27" fmla="*/ 1550 h 1987"/>
                <a:gd name="T28" fmla="*/ 1104 w 1447"/>
                <a:gd name="T29" fmla="*/ 1338 h 1987"/>
                <a:gd name="T30" fmla="*/ 1205 w 1447"/>
                <a:gd name="T31" fmla="*/ 1164 h 1987"/>
                <a:gd name="T32" fmla="*/ 1286 w 1447"/>
                <a:gd name="T33" fmla="*/ 991 h 1987"/>
                <a:gd name="T34" fmla="*/ 1334 w 1447"/>
                <a:gd name="T35" fmla="*/ 825 h 1987"/>
                <a:gd name="T36" fmla="*/ 1341 w 1447"/>
                <a:gd name="T37" fmla="*/ 660 h 1987"/>
                <a:gd name="T38" fmla="*/ 1295 w 1447"/>
                <a:gd name="T39" fmla="*/ 482 h 1987"/>
                <a:gd name="T40" fmla="*/ 1202 w 1447"/>
                <a:gd name="T41" fmla="*/ 329 h 1987"/>
                <a:gd name="T42" fmla="*/ 1081 w 1447"/>
                <a:gd name="T43" fmla="*/ 217 h 1987"/>
                <a:gd name="T44" fmla="*/ 940 w 1447"/>
                <a:gd name="T45" fmla="*/ 142 h 1987"/>
                <a:gd name="T46" fmla="*/ 779 w 1447"/>
                <a:gd name="T47" fmla="*/ 106 h 1987"/>
                <a:gd name="T48" fmla="*/ 789 w 1447"/>
                <a:gd name="T49" fmla="*/ 3 h 1987"/>
                <a:gd name="T50" fmla="*/ 976 w 1447"/>
                <a:gd name="T51" fmla="*/ 45 h 1987"/>
                <a:gd name="T52" fmla="*/ 1140 w 1447"/>
                <a:gd name="T53" fmla="*/ 132 h 1987"/>
                <a:gd name="T54" fmla="*/ 1236 w 1447"/>
                <a:gd name="T55" fmla="*/ 212 h 1987"/>
                <a:gd name="T56" fmla="*/ 1348 w 1447"/>
                <a:gd name="T57" fmla="*/ 358 h 1987"/>
                <a:gd name="T58" fmla="*/ 1421 w 1447"/>
                <a:gd name="T59" fmla="*/ 532 h 1987"/>
                <a:gd name="T60" fmla="*/ 1447 w 1447"/>
                <a:gd name="T61" fmla="*/ 724 h 1987"/>
                <a:gd name="T62" fmla="*/ 1423 w 1447"/>
                <a:gd name="T63" fmla="*/ 898 h 1987"/>
                <a:gd name="T64" fmla="*/ 1359 w 1447"/>
                <a:gd name="T65" fmla="*/ 1081 h 1987"/>
                <a:gd name="T66" fmla="*/ 1265 w 1447"/>
                <a:gd name="T67" fmla="*/ 1269 h 1987"/>
                <a:gd name="T68" fmla="*/ 1147 w 1447"/>
                <a:gd name="T69" fmla="*/ 1460 h 1987"/>
                <a:gd name="T70" fmla="*/ 1013 w 1447"/>
                <a:gd name="T71" fmla="*/ 1651 h 1987"/>
                <a:gd name="T72" fmla="*/ 880 w 1447"/>
                <a:gd name="T73" fmla="*/ 1824 h 1987"/>
                <a:gd name="T74" fmla="*/ 763 w 1447"/>
                <a:gd name="T75" fmla="*/ 1968 h 1987"/>
                <a:gd name="T76" fmla="*/ 728 w 1447"/>
                <a:gd name="T77" fmla="*/ 1987 h 1987"/>
                <a:gd name="T78" fmla="*/ 690 w 1447"/>
                <a:gd name="T79" fmla="*/ 1976 h 1987"/>
                <a:gd name="T80" fmla="*/ 681 w 1447"/>
                <a:gd name="T81" fmla="*/ 1965 h 1987"/>
                <a:gd name="T82" fmla="*/ 563 w 1447"/>
                <a:gd name="T83" fmla="*/ 1820 h 1987"/>
                <a:gd name="T84" fmla="*/ 431 w 1447"/>
                <a:gd name="T85" fmla="*/ 1648 h 1987"/>
                <a:gd name="T86" fmla="*/ 298 w 1447"/>
                <a:gd name="T87" fmla="*/ 1458 h 1987"/>
                <a:gd name="T88" fmla="*/ 180 w 1447"/>
                <a:gd name="T89" fmla="*/ 1269 h 1987"/>
                <a:gd name="T90" fmla="*/ 86 w 1447"/>
                <a:gd name="T91" fmla="*/ 1080 h 1987"/>
                <a:gd name="T92" fmla="*/ 23 w 1447"/>
                <a:gd name="T93" fmla="*/ 897 h 1987"/>
                <a:gd name="T94" fmla="*/ 0 w 1447"/>
                <a:gd name="T95" fmla="*/ 723 h 1987"/>
                <a:gd name="T96" fmla="*/ 25 w 1447"/>
                <a:gd name="T97" fmla="*/ 532 h 1987"/>
                <a:gd name="T98" fmla="*/ 98 w 1447"/>
                <a:gd name="T99" fmla="*/ 358 h 1987"/>
                <a:gd name="T100" fmla="*/ 211 w 1447"/>
                <a:gd name="T101" fmla="*/ 212 h 1987"/>
                <a:gd name="T102" fmla="*/ 358 w 1447"/>
                <a:gd name="T103" fmla="*/ 99 h 1987"/>
                <a:gd name="T104" fmla="*/ 530 w 1447"/>
                <a:gd name="T105" fmla="*/ 26 h 1987"/>
                <a:gd name="T106" fmla="*/ 723 w 1447"/>
                <a:gd name="T107" fmla="*/ 0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7" h="1987">
                  <a:moveTo>
                    <a:pt x="723" y="103"/>
                  </a:moveTo>
                  <a:lnTo>
                    <a:pt x="660" y="107"/>
                  </a:lnTo>
                  <a:lnTo>
                    <a:pt x="599" y="116"/>
                  </a:lnTo>
                  <a:lnTo>
                    <a:pt x="538" y="131"/>
                  </a:lnTo>
                  <a:lnTo>
                    <a:pt x="482" y="152"/>
                  </a:lnTo>
                  <a:lnTo>
                    <a:pt x="427" y="179"/>
                  </a:lnTo>
                  <a:lnTo>
                    <a:pt x="376" y="210"/>
                  </a:lnTo>
                  <a:lnTo>
                    <a:pt x="329" y="245"/>
                  </a:lnTo>
                  <a:lnTo>
                    <a:pt x="285" y="285"/>
                  </a:lnTo>
                  <a:lnTo>
                    <a:pt x="249" y="324"/>
                  </a:lnTo>
                  <a:lnTo>
                    <a:pt x="216" y="366"/>
                  </a:lnTo>
                  <a:lnTo>
                    <a:pt x="187" y="411"/>
                  </a:lnTo>
                  <a:lnTo>
                    <a:pt x="162" y="458"/>
                  </a:lnTo>
                  <a:lnTo>
                    <a:pt x="141" y="508"/>
                  </a:lnTo>
                  <a:lnTo>
                    <a:pt x="125" y="559"/>
                  </a:lnTo>
                  <a:lnTo>
                    <a:pt x="112" y="612"/>
                  </a:lnTo>
                  <a:lnTo>
                    <a:pt x="105" y="667"/>
                  </a:lnTo>
                  <a:lnTo>
                    <a:pt x="102" y="723"/>
                  </a:lnTo>
                  <a:lnTo>
                    <a:pt x="105" y="773"/>
                  </a:lnTo>
                  <a:lnTo>
                    <a:pt x="112" y="825"/>
                  </a:lnTo>
                  <a:lnTo>
                    <a:pt x="124" y="880"/>
                  </a:lnTo>
                  <a:lnTo>
                    <a:pt x="141" y="935"/>
                  </a:lnTo>
                  <a:lnTo>
                    <a:pt x="161" y="991"/>
                  </a:lnTo>
                  <a:lnTo>
                    <a:pt x="184" y="1047"/>
                  </a:lnTo>
                  <a:lnTo>
                    <a:pt x="211" y="1105"/>
                  </a:lnTo>
                  <a:lnTo>
                    <a:pt x="241" y="1164"/>
                  </a:lnTo>
                  <a:lnTo>
                    <a:pt x="273" y="1222"/>
                  </a:lnTo>
                  <a:lnTo>
                    <a:pt x="307" y="1280"/>
                  </a:lnTo>
                  <a:lnTo>
                    <a:pt x="343" y="1338"/>
                  </a:lnTo>
                  <a:lnTo>
                    <a:pt x="390" y="1410"/>
                  </a:lnTo>
                  <a:lnTo>
                    <a:pt x="438" y="1480"/>
                  </a:lnTo>
                  <a:lnTo>
                    <a:pt x="487" y="1550"/>
                  </a:lnTo>
                  <a:lnTo>
                    <a:pt x="536" y="1617"/>
                  </a:lnTo>
                  <a:lnTo>
                    <a:pt x="586" y="1681"/>
                  </a:lnTo>
                  <a:lnTo>
                    <a:pt x="634" y="1742"/>
                  </a:lnTo>
                  <a:lnTo>
                    <a:pt x="679" y="1800"/>
                  </a:lnTo>
                  <a:lnTo>
                    <a:pt x="723" y="1855"/>
                  </a:lnTo>
                  <a:lnTo>
                    <a:pt x="767" y="1800"/>
                  </a:lnTo>
                  <a:lnTo>
                    <a:pt x="813" y="1742"/>
                  </a:lnTo>
                  <a:lnTo>
                    <a:pt x="861" y="1681"/>
                  </a:lnTo>
                  <a:lnTo>
                    <a:pt x="910" y="1617"/>
                  </a:lnTo>
                  <a:lnTo>
                    <a:pt x="960" y="1550"/>
                  </a:lnTo>
                  <a:lnTo>
                    <a:pt x="1009" y="1480"/>
                  </a:lnTo>
                  <a:lnTo>
                    <a:pt x="1057" y="1410"/>
                  </a:lnTo>
                  <a:lnTo>
                    <a:pt x="1104" y="1338"/>
                  </a:lnTo>
                  <a:lnTo>
                    <a:pt x="1139" y="1280"/>
                  </a:lnTo>
                  <a:lnTo>
                    <a:pt x="1173" y="1222"/>
                  </a:lnTo>
                  <a:lnTo>
                    <a:pt x="1205" y="1164"/>
                  </a:lnTo>
                  <a:lnTo>
                    <a:pt x="1235" y="1105"/>
                  </a:lnTo>
                  <a:lnTo>
                    <a:pt x="1262" y="1048"/>
                  </a:lnTo>
                  <a:lnTo>
                    <a:pt x="1286" y="991"/>
                  </a:lnTo>
                  <a:lnTo>
                    <a:pt x="1306" y="935"/>
                  </a:lnTo>
                  <a:lnTo>
                    <a:pt x="1322" y="880"/>
                  </a:lnTo>
                  <a:lnTo>
                    <a:pt x="1334" y="825"/>
                  </a:lnTo>
                  <a:lnTo>
                    <a:pt x="1341" y="773"/>
                  </a:lnTo>
                  <a:lnTo>
                    <a:pt x="1344" y="723"/>
                  </a:lnTo>
                  <a:lnTo>
                    <a:pt x="1341" y="660"/>
                  </a:lnTo>
                  <a:lnTo>
                    <a:pt x="1331" y="599"/>
                  </a:lnTo>
                  <a:lnTo>
                    <a:pt x="1316" y="540"/>
                  </a:lnTo>
                  <a:lnTo>
                    <a:pt x="1295" y="482"/>
                  </a:lnTo>
                  <a:lnTo>
                    <a:pt x="1269" y="428"/>
                  </a:lnTo>
                  <a:lnTo>
                    <a:pt x="1238" y="377"/>
                  </a:lnTo>
                  <a:lnTo>
                    <a:pt x="1202" y="329"/>
                  </a:lnTo>
                  <a:lnTo>
                    <a:pt x="1162" y="285"/>
                  </a:lnTo>
                  <a:lnTo>
                    <a:pt x="1123" y="250"/>
                  </a:lnTo>
                  <a:lnTo>
                    <a:pt x="1081" y="217"/>
                  </a:lnTo>
                  <a:lnTo>
                    <a:pt x="1036" y="189"/>
                  </a:lnTo>
                  <a:lnTo>
                    <a:pt x="989" y="163"/>
                  </a:lnTo>
                  <a:lnTo>
                    <a:pt x="940" y="142"/>
                  </a:lnTo>
                  <a:lnTo>
                    <a:pt x="888" y="125"/>
                  </a:lnTo>
                  <a:lnTo>
                    <a:pt x="834" y="113"/>
                  </a:lnTo>
                  <a:lnTo>
                    <a:pt x="779" y="106"/>
                  </a:lnTo>
                  <a:lnTo>
                    <a:pt x="723" y="103"/>
                  </a:lnTo>
                  <a:close/>
                  <a:moveTo>
                    <a:pt x="723" y="0"/>
                  </a:moveTo>
                  <a:lnTo>
                    <a:pt x="789" y="3"/>
                  </a:lnTo>
                  <a:lnTo>
                    <a:pt x="853" y="12"/>
                  </a:lnTo>
                  <a:lnTo>
                    <a:pt x="916" y="26"/>
                  </a:lnTo>
                  <a:lnTo>
                    <a:pt x="976" y="45"/>
                  </a:lnTo>
                  <a:lnTo>
                    <a:pt x="1033" y="69"/>
                  </a:lnTo>
                  <a:lnTo>
                    <a:pt x="1088" y="99"/>
                  </a:lnTo>
                  <a:lnTo>
                    <a:pt x="1140" y="132"/>
                  </a:lnTo>
                  <a:lnTo>
                    <a:pt x="1189" y="171"/>
                  </a:lnTo>
                  <a:lnTo>
                    <a:pt x="1235" y="212"/>
                  </a:lnTo>
                  <a:lnTo>
                    <a:pt x="1236" y="212"/>
                  </a:lnTo>
                  <a:lnTo>
                    <a:pt x="1277" y="258"/>
                  </a:lnTo>
                  <a:lnTo>
                    <a:pt x="1315" y="306"/>
                  </a:lnTo>
                  <a:lnTo>
                    <a:pt x="1348" y="358"/>
                  </a:lnTo>
                  <a:lnTo>
                    <a:pt x="1377" y="413"/>
                  </a:lnTo>
                  <a:lnTo>
                    <a:pt x="1402" y="471"/>
                  </a:lnTo>
                  <a:lnTo>
                    <a:pt x="1421" y="532"/>
                  </a:lnTo>
                  <a:lnTo>
                    <a:pt x="1435" y="594"/>
                  </a:lnTo>
                  <a:lnTo>
                    <a:pt x="1444" y="658"/>
                  </a:lnTo>
                  <a:lnTo>
                    <a:pt x="1447" y="724"/>
                  </a:lnTo>
                  <a:lnTo>
                    <a:pt x="1444" y="780"/>
                  </a:lnTo>
                  <a:lnTo>
                    <a:pt x="1436" y="839"/>
                  </a:lnTo>
                  <a:lnTo>
                    <a:pt x="1423" y="898"/>
                  </a:lnTo>
                  <a:lnTo>
                    <a:pt x="1406" y="958"/>
                  </a:lnTo>
                  <a:lnTo>
                    <a:pt x="1385" y="1019"/>
                  </a:lnTo>
                  <a:lnTo>
                    <a:pt x="1359" y="1081"/>
                  </a:lnTo>
                  <a:lnTo>
                    <a:pt x="1331" y="1143"/>
                  </a:lnTo>
                  <a:lnTo>
                    <a:pt x="1300" y="1207"/>
                  </a:lnTo>
                  <a:lnTo>
                    <a:pt x="1265" y="1269"/>
                  </a:lnTo>
                  <a:lnTo>
                    <a:pt x="1229" y="1332"/>
                  </a:lnTo>
                  <a:lnTo>
                    <a:pt x="1190" y="1393"/>
                  </a:lnTo>
                  <a:lnTo>
                    <a:pt x="1147" y="1460"/>
                  </a:lnTo>
                  <a:lnTo>
                    <a:pt x="1103" y="1526"/>
                  </a:lnTo>
                  <a:lnTo>
                    <a:pt x="1058" y="1589"/>
                  </a:lnTo>
                  <a:lnTo>
                    <a:pt x="1013" y="1651"/>
                  </a:lnTo>
                  <a:lnTo>
                    <a:pt x="968" y="1711"/>
                  </a:lnTo>
                  <a:lnTo>
                    <a:pt x="924" y="1768"/>
                  </a:lnTo>
                  <a:lnTo>
                    <a:pt x="880" y="1824"/>
                  </a:lnTo>
                  <a:lnTo>
                    <a:pt x="839" y="1875"/>
                  </a:lnTo>
                  <a:lnTo>
                    <a:pt x="800" y="1924"/>
                  </a:lnTo>
                  <a:lnTo>
                    <a:pt x="763" y="1968"/>
                  </a:lnTo>
                  <a:lnTo>
                    <a:pt x="753" y="1978"/>
                  </a:lnTo>
                  <a:lnTo>
                    <a:pt x="741" y="1984"/>
                  </a:lnTo>
                  <a:lnTo>
                    <a:pt x="728" y="1987"/>
                  </a:lnTo>
                  <a:lnTo>
                    <a:pt x="715" y="1987"/>
                  </a:lnTo>
                  <a:lnTo>
                    <a:pt x="702" y="1983"/>
                  </a:lnTo>
                  <a:lnTo>
                    <a:pt x="690" y="1976"/>
                  </a:lnTo>
                  <a:lnTo>
                    <a:pt x="687" y="1972"/>
                  </a:lnTo>
                  <a:lnTo>
                    <a:pt x="683" y="1969"/>
                  </a:lnTo>
                  <a:lnTo>
                    <a:pt x="681" y="1965"/>
                  </a:lnTo>
                  <a:lnTo>
                    <a:pt x="644" y="1920"/>
                  </a:lnTo>
                  <a:lnTo>
                    <a:pt x="604" y="1871"/>
                  </a:lnTo>
                  <a:lnTo>
                    <a:pt x="563" y="1820"/>
                  </a:lnTo>
                  <a:lnTo>
                    <a:pt x="519" y="1764"/>
                  </a:lnTo>
                  <a:lnTo>
                    <a:pt x="475" y="1707"/>
                  </a:lnTo>
                  <a:lnTo>
                    <a:pt x="431" y="1648"/>
                  </a:lnTo>
                  <a:lnTo>
                    <a:pt x="386" y="1586"/>
                  </a:lnTo>
                  <a:lnTo>
                    <a:pt x="342" y="1524"/>
                  </a:lnTo>
                  <a:lnTo>
                    <a:pt x="298" y="1458"/>
                  </a:lnTo>
                  <a:lnTo>
                    <a:pt x="256" y="1393"/>
                  </a:lnTo>
                  <a:lnTo>
                    <a:pt x="217" y="1331"/>
                  </a:lnTo>
                  <a:lnTo>
                    <a:pt x="180" y="1269"/>
                  </a:lnTo>
                  <a:lnTo>
                    <a:pt x="146" y="1206"/>
                  </a:lnTo>
                  <a:lnTo>
                    <a:pt x="115" y="1143"/>
                  </a:lnTo>
                  <a:lnTo>
                    <a:pt x="86" y="1080"/>
                  </a:lnTo>
                  <a:lnTo>
                    <a:pt x="61" y="1018"/>
                  </a:lnTo>
                  <a:lnTo>
                    <a:pt x="40" y="957"/>
                  </a:lnTo>
                  <a:lnTo>
                    <a:pt x="23" y="897"/>
                  </a:lnTo>
                  <a:lnTo>
                    <a:pt x="10" y="838"/>
                  </a:lnTo>
                  <a:lnTo>
                    <a:pt x="2" y="779"/>
                  </a:lnTo>
                  <a:lnTo>
                    <a:pt x="0" y="723"/>
                  </a:lnTo>
                  <a:lnTo>
                    <a:pt x="2" y="658"/>
                  </a:lnTo>
                  <a:lnTo>
                    <a:pt x="11" y="594"/>
                  </a:lnTo>
                  <a:lnTo>
                    <a:pt x="25" y="532"/>
                  </a:lnTo>
                  <a:lnTo>
                    <a:pt x="45" y="471"/>
                  </a:lnTo>
                  <a:lnTo>
                    <a:pt x="69" y="413"/>
                  </a:lnTo>
                  <a:lnTo>
                    <a:pt x="98" y="358"/>
                  </a:lnTo>
                  <a:lnTo>
                    <a:pt x="132" y="306"/>
                  </a:lnTo>
                  <a:lnTo>
                    <a:pt x="169" y="258"/>
                  </a:lnTo>
                  <a:lnTo>
                    <a:pt x="211" y="212"/>
                  </a:lnTo>
                  <a:lnTo>
                    <a:pt x="257" y="171"/>
                  </a:lnTo>
                  <a:lnTo>
                    <a:pt x="306" y="132"/>
                  </a:lnTo>
                  <a:lnTo>
                    <a:pt x="358" y="99"/>
                  </a:lnTo>
                  <a:lnTo>
                    <a:pt x="413" y="69"/>
                  </a:lnTo>
                  <a:lnTo>
                    <a:pt x="470" y="45"/>
                  </a:lnTo>
                  <a:lnTo>
                    <a:pt x="530" y="26"/>
                  </a:lnTo>
                  <a:lnTo>
                    <a:pt x="593" y="12"/>
                  </a:lnTo>
                  <a:lnTo>
                    <a:pt x="657" y="3"/>
                  </a:lnTo>
                  <a:lnTo>
                    <a:pt x="7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8" name="Freeform 389">
              <a:extLst>
                <a:ext uri="{FF2B5EF4-FFF2-40B4-BE49-F238E27FC236}">
                  <a16:creationId xmlns="" xmlns:a16="http://schemas.microsoft.com/office/drawing/2014/main" id="{D834BF12-7293-4A9A-9067-35625B4D83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2" y="1402"/>
              <a:ext cx="62" cy="62"/>
            </a:xfrm>
            <a:custGeom>
              <a:avLst/>
              <a:gdLst>
                <a:gd name="T0" fmla="*/ 277 w 620"/>
                <a:gd name="T1" fmla="*/ 106 h 620"/>
                <a:gd name="T2" fmla="*/ 215 w 620"/>
                <a:gd name="T3" fmla="*/ 127 h 620"/>
                <a:gd name="T4" fmla="*/ 164 w 620"/>
                <a:gd name="T5" fmla="*/ 164 h 620"/>
                <a:gd name="T6" fmla="*/ 143 w 620"/>
                <a:gd name="T7" fmla="*/ 188 h 620"/>
                <a:gd name="T8" fmla="*/ 113 w 620"/>
                <a:gd name="T9" fmla="*/ 245 h 620"/>
                <a:gd name="T10" fmla="*/ 103 w 620"/>
                <a:gd name="T11" fmla="*/ 310 h 620"/>
                <a:gd name="T12" fmla="*/ 113 w 620"/>
                <a:gd name="T13" fmla="*/ 375 h 620"/>
                <a:gd name="T14" fmla="*/ 143 w 620"/>
                <a:gd name="T15" fmla="*/ 433 h 620"/>
                <a:gd name="T16" fmla="*/ 188 w 620"/>
                <a:gd name="T17" fmla="*/ 477 h 620"/>
                <a:gd name="T18" fmla="*/ 245 w 620"/>
                <a:gd name="T19" fmla="*/ 507 h 620"/>
                <a:gd name="T20" fmla="*/ 310 w 620"/>
                <a:gd name="T21" fmla="*/ 517 h 620"/>
                <a:gd name="T22" fmla="*/ 375 w 620"/>
                <a:gd name="T23" fmla="*/ 507 h 620"/>
                <a:gd name="T24" fmla="*/ 432 w 620"/>
                <a:gd name="T25" fmla="*/ 477 h 620"/>
                <a:gd name="T26" fmla="*/ 456 w 620"/>
                <a:gd name="T27" fmla="*/ 457 h 620"/>
                <a:gd name="T28" fmla="*/ 494 w 620"/>
                <a:gd name="T29" fmla="*/ 405 h 620"/>
                <a:gd name="T30" fmla="*/ 514 w 620"/>
                <a:gd name="T31" fmla="*/ 343 h 620"/>
                <a:gd name="T32" fmla="*/ 515 w 620"/>
                <a:gd name="T33" fmla="*/ 276 h 620"/>
                <a:gd name="T34" fmla="*/ 495 w 620"/>
                <a:gd name="T35" fmla="*/ 215 h 620"/>
                <a:gd name="T36" fmla="*/ 456 w 620"/>
                <a:gd name="T37" fmla="*/ 164 h 620"/>
                <a:gd name="T38" fmla="*/ 432 w 620"/>
                <a:gd name="T39" fmla="*/ 143 h 620"/>
                <a:gd name="T40" fmla="*/ 375 w 620"/>
                <a:gd name="T41" fmla="*/ 114 h 620"/>
                <a:gd name="T42" fmla="*/ 310 w 620"/>
                <a:gd name="T43" fmla="*/ 103 h 620"/>
                <a:gd name="T44" fmla="*/ 352 w 620"/>
                <a:gd name="T45" fmla="*/ 2 h 620"/>
                <a:gd name="T46" fmla="*/ 431 w 620"/>
                <a:gd name="T47" fmla="*/ 24 h 620"/>
                <a:gd name="T48" fmla="*/ 500 w 620"/>
                <a:gd name="T49" fmla="*/ 64 h 620"/>
                <a:gd name="T50" fmla="*/ 530 w 620"/>
                <a:gd name="T51" fmla="*/ 91 h 620"/>
                <a:gd name="T52" fmla="*/ 578 w 620"/>
                <a:gd name="T53" fmla="*/ 154 h 620"/>
                <a:gd name="T54" fmla="*/ 609 w 620"/>
                <a:gd name="T55" fmla="*/ 228 h 620"/>
                <a:gd name="T56" fmla="*/ 620 w 620"/>
                <a:gd name="T57" fmla="*/ 310 h 620"/>
                <a:gd name="T58" fmla="*/ 609 w 620"/>
                <a:gd name="T59" fmla="*/ 392 h 620"/>
                <a:gd name="T60" fmla="*/ 578 w 620"/>
                <a:gd name="T61" fmla="*/ 467 h 620"/>
                <a:gd name="T62" fmla="*/ 530 w 620"/>
                <a:gd name="T63" fmla="*/ 529 h 620"/>
                <a:gd name="T64" fmla="*/ 500 w 620"/>
                <a:gd name="T65" fmla="*/ 556 h 620"/>
                <a:gd name="T66" fmla="*/ 430 w 620"/>
                <a:gd name="T67" fmla="*/ 596 h 620"/>
                <a:gd name="T68" fmla="*/ 352 w 620"/>
                <a:gd name="T69" fmla="*/ 618 h 620"/>
                <a:gd name="T70" fmla="*/ 268 w 620"/>
                <a:gd name="T71" fmla="*/ 618 h 620"/>
                <a:gd name="T72" fmla="*/ 190 w 620"/>
                <a:gd name="T73" fmla="*/ 596 h 620"/>
                <a:gd name="T74" fmla="*/ 120 w 620"/>
                <a:gd name="T75" fmla="*/ 556 h 620"/>
                <a:gd name="T76" fmla="*/ 64 w 620"/>
                <a:gd name="T77" fmla="*/ 500 h 620"/>
                <a:gd name="T78" fmla="*/ 24 w 620"/>
                <a:gd name="T79" fmla="*/ 431 h 620"/>
                <a:gd name="T80" fmla="*/ 2 w 620"/>
                <a:gd name="T81" fmla="*/ 352 h 620"/>
                <a:gd name="T82" fmla="*/ 2 w 620"/>
                <a:gd name="T83" fmla="*/ 268 h 620"/>
                <a:gd name="T84" fmla="*/ 24 w 620"/>
                <a:gd name="T85" fmla="*/ 190 h 620"/>
                <a:gd name="T86" fmla="*/ 64 w 620"/>
                <a:gd name="T87" fmla="*/ 121 h 620"/>
                <a:gd name="T88" fmla="*/ 90 w 620"/>
                <a:gd name="T89" fmla="*/ 91 h 620"/>
                <a:gd name="T90" fmla="*/ 154 w 620"/>
                <a:gd name="T91" fmla="*/ 42 h 620"/>
                <a:gd name="T92" fmla="*/ 228 w 620"/>
                <a:gd name="T93" fmla="*/ 11 h 620"/>
                <a:gd name="T94" fmla="*/ 310 w 620"/>
                <a:gd name="T95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0" h="620">
                  <a:moveTo>
                    <a:pt x="310" y="103"/>
                  </a:moveTo>
                  <a:lnTo>
                    <a:pt x="277" y="106"/>
                  </a:lnTo>
                  <a:lnTo>
                    <a:pt x="245" y="114"/>
                  </a:lnTo>
                  <a:lnTo>
                    <a:pt x="215" y="127"/>
                  </a:lnTo>
                  <a:lnTo>
                    <a:pt x="188" y="143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43" y="188"/>
                  </a:lnTo>
                  <a:lnTo>
                    <a:pt x="126" y="215"/>
                  </a:lnTo>
                  <a:lnTo>
                    <a:pt x="113" y="245"/>
                  </a:lnTo>
                  <a:lnTo>
                    <a:pt x="106" y="276"/>
                  </a:lnTo>
                  <a:lnTo>
                    <a:pt x="103" y="310"/>
                  </a:lnTo>
                  <a:lnTo>
                    <a:pt x="106" y="343"/>
                  </a:lnTo>
                  <a:lnTo>
                    <a:pt x="113" y="375"/>
                  </a:lnTo>
                  <a:lnTo>
                    <a:pt x="126" y="405"/>
                  </a:lnTo>
                  <a:lnTo>
                    <a:pt x="143" y="433"/>
                  </a:lnTo>
                  <a:lnTo>
                    <a:pt x="164" y="457"/>
                  </a:lnTo>
                  <a:lnTo>
                    <a:pt x="188" y="477"/>
                  </a:lnTo>
                  <a:lnTo>
                    <a:pt x="215" y="494"/>
                  </a:lnTo>
                  <a:lnTo>
                    <a:pt x="245" y="507"/>
                  </a:lnTo>
                  <a:lnTo>
                    <a:pt x="277" y="514"/>
                  </a:lnTo>
                  <a:lnTo>
                    <a:pt x="310" y="517"/>
                  </a:lnTo>
                  <a:lnTo>
                    <a:pt x="344" y="514"/>
                  </a:lnTo>
                  <a:lnTo>
                    <a:pt x="375" y="507"/>
                  </a:lnTo>
                  <a:lnTo>
                    <a:pt x="405" y="494"/>
                  </a:lnTo>
                  <a:lnTo>
                    <a:pt x="432" y="477"/>
                  </a:lnTo>
                  <a:lnTo>
                    <a:pt x="456" y="457"/>
                  </a:lnTo>
                  <a:lnTo>
                    <a:pt x="456" y="457"/>
                  </a:lnTo>
                  <a:lnTo>
                    <a:pt x="478" y="433"/>
                  </a:lnTo>
                  <a:lnTo>
                    <a:pt x="494" y="405"/>
                  </a:lnTo>
                  <a:lnTo>
                    <a:pt x="507" y="375"/>
                  </a:lnTo>
                  <a:lnTo>
                    <a:pt x="514" y="343"/>
                  </a:lnTo>
                  <a:lnTo>
                    <a:pt x="517" y="310"/>
                  </a:lnTo>
                  <a:lnTo>
                    <a:pt x="515" y="276"/>
                  </a:lnTo>
                  <a:lnTo>
                    <a:pt x="507" y="244"/>
                  </a:lnTo>
                  <a:lnTo>
                    <a:pt x="495" y="215"/>
                  </a:lnTo>
                  <a:lnTo>
                    <a:pt x="478" y="188"/>
                  </a:lnTo>
                  <a:lnTo>
                    <a:pt x="456" y="164"/>
                  </a:lnTo>
                  <a:lnTo>
                    <a:pt x="456" y="164"/>
                  </a:lnTo>
                  <a:lnTo>
                    <a:pt x="432" y="143"/>
                  </a:lnTo>
                  <a:lnTo>
                    <a:pt x="405" y="127"/>
                  </a:lnTo>
                  <a:lnTo>
                    <a:pt x="375" y="114"/>
                  </a:lnTo>
                  <a:lnTo>
                    <a:pt x="344" y="106"/>
                  </a:lnTo>
                  <a:lnTo>
                    <a:pt x="310" y="103"/>
                  </a:lnTo>
                  <a:close/>
                  <a:moveTo>
                    <a:pt x="310" y="0"/>
                  </a:moveTo>
                  <a:lnTo>
                    <a:pt x="352" y="2"/>
                  </a:lnTo>
                  <a:lnTo>
                    <a:pt x="392" y="11"/>
                  </a:lnTo>
                  <a:lnTo>
                    <a:pt x="431" y="24"/>
                  </a:lnTo>
                  <a:lnTo>
                    <a:pt x="466" y="42"/>
                  </a:lnTo>
                  <a:lnTo>
                    <a:pt x="500" y="64"/>
                  </a:lnTo>
                  <a:lnTo>
                    <a:pt x="530" y="91"/>
                  </a:lnTo>
                  <a:lnTo>
                    <a:pt x="530" y="91"/>
                  </a:lnTo>
                  <a:lnTo>
                    <a:pt x="556" y="121"/>
                  </a:lnTo>
                  <a:lnTo>
                    <a:pt x="578" y="154"/>
                  </a:lnTo>
                  <a:lnTo>
                    <a:pt x="596" y="190"/>
                  </a:lnTo>
                  <a:lnTo>
                    <a:pt x="609" y="228"/>
                  </a:lnTo>
                  <a:lnTo>
                    <a:pt x="618" y="268"/>
                  </a:lnTo>
                  <a:lnTo>
                    <a:pt x="620" y="310"/>
                  </a:lnTo>
                  <a:lnTo>
                    <a:pt x="618" y="352"/>
                  </a:lnTo>
                  <a:lnTo>
                    <a:pt x="609" y="392"/>
                  </a:lnTo>
                  <a:lnTo>
                    <a:pt x="596" y="431"/>
                  </a:lnTo>
                  <a:lnTo>
                    <a:pt x="578" y="467"/>
                  </a:lnTo>
                  <a:lnTo>
                    <a:pt x="556" y="500"/>
                  </a:lnTo>
                  <a:lnTo>
                    <a:pt x="530" y="529"/>
                  </a:lnTo>
                  <a:lnTo>
                    <a:pt x="530" y="530"/>
                  </a:lnTo>
                  <a:lnTo>
                    <a:pt x="500" y="556"/>
                  </a:lnTo>
                  <a:lnTo>
                    <a:pt x="466" y="578"/>
                  </a:lnTo>
                  <a:lnTo>
                    <a:pt x="430" y="596"/>
                  </a:lnTo>
                  <a:lnTo>
                    <a:pt x="392" y="609"/>
                  </a:lnTo>
                  <a:lnTo>
                    <a:pt x="352" y="618"/>
                  </a:lnTo>
                  <a:lnTo>
                    <a:pt x="310" y="620"/>
                  </a:lnTo>
                  <a:lnTo>
                    <a:pt x="268" y="618"/>
                  </a:lnTo>
                  <a:lnTo>
                    <a:pt x="228" y="609"/>
                  </a:lnTo>
                  <a:lnTo>
                    <a:pt x="190" y="596"/>
                  </a:lnTo>
                  <a:lnTo>
                    <a:pt x="154" y="578"/>
                  </a:lnTo>
                  <a:lnTo>
                    <a:pt x="120" y="556"/>
                  </a:lnTo>
                  <a:lnTo>
                    <a:pt x="90" y="530"/>
                  </a:lnTo>
                  <a:lnTo>
                    <a:pt x="64" y="500"/>
                  </a:lnTo>
                  <a:lnTo>
                    <a:pt x="42" y="467"/>
                  </a:lnTo>
                  <a:lnTo>
                    <a:pt x="24" y="431"/>
                  </a:lnTo>
                  <a:lnTo>
                    <a:pt x="11" y="392"/>
                  </a:lnTo>
                  <a:lnTo>
                    <a:pt x="2" y="352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11" y="228"/>
                  </a:lnTo>
                  <a:lnTo>
                    <a:pt x="24" y="190"/>
                  </a:lnTo>
                  <a:lnTo>
                    <a:pt x="42" y="154"/>
                  </a:lnTo>
                  <a:lnTo>
                    <a:pt x="64" y="121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120" y="64"/>
                  </a:lnTo>
                  <a:lnTo>
                    <a:pt x="154" y="42"/>
                  </a:lnTo>
                  <a:lnTo>
                    <a:pt x="190" y="24"/>
                  </a:lnTo>
                  <a:lnTo>
                    <a:pt x="228" y="11"/>
                  </a:lnTo>
                  <a:lnTo>
                    <a:pt x="268" y="2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9" name="Freeform 390">
              <a:extLst>
                <a:ext uri="{FF2B5EF4-FFF2-40B4-BE49-F238E27FC236}">
                  <a16:creationId xmlns="" xmlns:a16="http://schemas.microsoft.com/office/drawing/2014/main" id="{59B1F9B5-591B-4917-A1AF-600D2269C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1495"/>
              <a:ext cx="11" cy="196"/>
            </a:xfrm>
            <a:custGeom>
              <a:avLst/>
              <a:gdLst>
                <a:gd name="T0" fmla="*/ 52 w 103"/>
                <a:gd name="T1" fmla="*/ 0 h 1964"/>
                <a:gd name="T2" fmla="*/ 68 w 103"/>
                <a:gd name="T3" fmla="*/ 2 h 1964"/>
                <a:gd name="T4" fmla="*/ 82 w 103"/>
                <a:gd name="T5" fmla="*/ 10 h 1964"/>
                <a:gd name="T6" fmla="*/ 93 w 103"/>
                <a:gd name="T7" fmla="*/ 21 h 1964"/>
                <a:gd name="T8" fmla="*/ 100 w 103"/>
                <a:gd name="T9" fmla="*/ 35 h 1964"/>
                <a:gd name="T10" fmla="*/ 103 w 103"/>
                <a:gd name="T11" fmla="*/ 51 h 1964"/>
                <a:gd name="T12" fmla="*/ 102 w 103"/>
                <a:gd name="T13" fmla="*/ 1912 h 1964"/>
                <a:gd name="T14" fmla="*/ 100 w 103"/>
                <a:gd name="T15" fmla="*/ 1929 h 1964"/>
                <a:gd name="T16" fmla="*/ 92 w 103"/>
                <a:gd name="T17" fmla="*/ 1943 h 1964"/>
                <a:gd name="T18" fmla="*/ 81 w 103"/>
                <a:gd name="T19" fmla="*/ 1954 h 1964"/>
                <a:gd name="T20" fmla="*/ 67 w 103"/>
                <a:gd name="T21" fmla="*/ 1961 h 1964"/>
                <a:gd name="T22" fmla="*/ 51 w 103"/>
                <a:gd name="T23" fmla="*/ 1964 h 1964"/>
                <a:gd name="T24" fmla="*/ 35 w 103"/>
                <a:gd name="T25" fmla="*/ 1961 h 1964"/>
                <a:gd name="T26" fmla="*/ 21 w 103"/>
                <a:gd name="T27" fmla="*/ 1954 h 1964"/>
                <a:gd name="T28" fmla="*/ 10 w 103"/>
                <a:gd name="T29" fmla="*/ 1943 h 1964"/>
                <a:gd name="T30" fmla="*/ 2 w 103"/>
                <a:gd name="T31" fmla="*/ 1929 h 1964"/>
                <a:gd name="T32" fmla="*/ 0 w 103"/>
                <a:gd name="T33" fmla="*/ 1912 h 1964"/>
                <a:gd name="T34" fmla="*/ 0 w 103"/>
                <a:gd name="T35" fmla="*/ 51 h 1964"/>
                <a:gd name="T36" fmla="*/ 3 w 103"/>
                <a:gd name="T37" fmla="*/ 35 h 1964"/>
                <a:gd name="T38" fmla="*/ 10 w 103"/>
                <a:gd name="T39" fmla="*/ 21 h 1964"/>
                <a:gd name="T40" fmla="*/ 21 w 103"/>
                <a:gd name="T41" fmla="*/ 10 h 1964"/>
                <a:gd name="T42" fmla="*/ 35 w 103"/>
                <a:gd name="T43" fmla="*/ 2 h 1964"/>
                <a:gd name="T44" fmla="*/ 52 w 103"/>
                <a:gd name="T45" fmla="*/ 0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3" h="1964">
                  <a:moveTo>
                    <a:pt x="52" y="0"/>
                  </a:moveTo>
                  <a:lnTo>
                    <a:pt x="68" y="2"/>
                  </a:lnTo>
                  <a:lnTo>
                    <a:pt x="82" y="10"/>
                  </a:lnTo>
                  <a:lnTo>
                    <a:pt x="93" y="21"/>
                  </a:lnTo>
                  <a:lnTo>
                    <a:pt x="100" y="35"/>
                  </a:lnTo>
                  <a:lnTo>
                    <a:pt x="103" y="51"/>
                  </a:lnTo>
                  <a:lnTo>
                    <a:pt x="102" y="1912"/>
                  </a:lnTo>
                  <a:lnTo>
                    <a:pt x="100" y="1929"/>
                  </a:lnTo>
                  <a:lnTo>
                    <a:pt x="92" y="1943"/>
                  </a:lnTo>
                  <a:lnTo>
                    <a:pt x="81" y="1954"/>
                  </a:lnTo>
                  <a:lnTo>
                    <a:pt x="67" y="1961"/>
                  </a:lnTo>
                  <a:lnTo>
                    <a:pt x="51" y="1964"/>
                  </a:lnTo>
                  <a:lnTo>
                    <a:pt x="35" y="1961"/>
                  </a:lnTo>
                  <a:lnTo>
                    <a:pt x="21" y="1954"/>
                  </a:lnTo>
                  <a:lnTo>
                    <a:pt x="10" y="1943"/>
                  </a:lnTo>
                  <a:lnTo>
                    <a:pt x="2" y="1929"/>
                  </a:lnTo>
                  <a:lnTo>
                    <a:pt x="0" y="1912"/>
                  </a:lnTo>
                  <a:lnTo>
                    <a:pt x="0" y="51"/>
                  </a:lnTo>
                  <a:lnTo>
                    <a:pt x="3" y="35"/>
                  </a:lnTo>
                  <a:lnTo>
                    <a:pt x="10" y="21"/>
                  </a:lnTo>
                  <a:lnTo>
                    <a:pt x="21" y="10"/>
                  </a:lnTo>
                  <a:lnTo>
                    <a:pt x="35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0" name="Freeform 391">
              <a:extLst>
                <a:ext uri="{FF2B5EF4-FFF2-40B4-BE49-F238E27FC236}">
                  <a16:creationId xmlns="" xmlns:a16="http://schemas.microsoft.com/office/drawing/2014/main" id="{9F8BE9B6-45BE-4E75-AFB1-BA794B7F0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1495"/>
              <a:ext cx="10" cy="132"/>
            </a:xfrm>
            <a:custGeom>
              <a:avLst/>
              <a:gdLst>
                <a:gd name="T0" fmla="*/ 51 w 102"/>
                <a:gd name="T1" fmla="*/ 0 h 1321"/>
                <a:gd name="T2" fmla="*/ 67 w 102"/>
                <a:gd name="T3" fmla="*/ 2 h 1321"/>
                <a:gd name="T4" fmla="*/ 81 w 102"/>
                <a:gd name="T5" fmla="*/ 9 h 1321"/>
                <a:gd name="T6" fmla="*/ 92 w 102"/>
                <a:gd name="T7" fmla="*/ 20 h 1321"/>
                <a:gd name="T8" fmla="*/ 100 w 102"/>
                <a:gd name="T9" fmla="*/ 34 h 1321"/>
                <a:gd name="T10" fmla="*/ 102 w 102"/>
                <a:gd name="T11" fmla="*/ 50 h 1321"/>
                <a:gd name="T12" fmla="*/ 102 w 102"/>
                <a:gd name="T13" fmla="*/ 1269 h 1321"/>
                <a:gd name="T14" fmla="*/ 100 w 102"/>
                <a:gd name="T15" fmla="*/ 1286 h 1321"/>
                <a:gd name="T16" fmla="*/ 92 w 102"/>
                <a:gd name="T17" fmla="*/ 1300 h 1321"/>
                <a:gd name="T18" fmla="*/ 81 w 102"/>
                <a:gd name="T19" fmla="*/ 1311 h 1321"/>
                <a:gd name="T20" fmla="*/ 67 w 102"/>
                <a:gd name="T21" fmla="*/ 1318 h 1321"/>
                <a:gd name="T22" fmla="*/ 51 w 102"/>
                <a:gd name="T23" fmla="*/ 1321 h 1321"/>
                <a:gd name="T24" fmla="*/ 35 w 102"/>
                <a:gd name="T25" fmla="*/ 1318 h 1321"/>
                <a:gd name="T26" fmla="*/ 21 w 102"/>
                <a:gd name="T27" fmla="*/ 1311 h 1321"/>
                <a:gd name="T28" fmla="*/ 9 w 102"/>
                <a:gd name="T29" fmla="*/ 1300 h 1321"/>
                <a:gd name="T30" fmla="*/ 2 w 102"/>
                <a:gd name="T31" fmla="*/ 1286 h 1321"/>
                <a:gd name="T32" fmla="*/ 0 w 102"/>
                <a:gd name="T33" fmla="*/ 1269 h 1321"/>
                <a:gd name="T34" fmla="*/ 0 w 102"/>
                <a:gd name="T35" fmla="*/ 50 h 1321"/>
                <a:gd name="T36" fmla="*/ 2 w 102"/>
                <a:gd name="T37" fmla="*/ 34 h 1321"/>
                <a:gd name="T38" fmla="*/ 9 w 102"/>
                <a:gd name="T39" fmla="*/ 20 h 1321"/>
                <a:gd name="T40" fmla="*/ 21 w 102"/>
                <a:gd name="T41" fmla="*/ 9 h 1321"/>
                <a:gd name="T42" fmla="*/ 35 w 102"/>
                <a:gd name="T43" fmla="*/ 2 h 1321"/>
                <a:gd name="T44" fmla="*/ 51 w 102"/>
                <a:gd name="T45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" h="1321">
                  <a:moveTo>
                    <a:pt x="51" y="0"/>
                  </a:moveTo>
                  <a:lnTo>
                    <a:pt x="67" y="2"/>
                  </a:lnTo>
                  <a:lnTo>
                    <a:pt x="81" y="9"/>
                  </a:lnTo>
                  <a:lnTo>
                    <a:pt x="92" y="20"/>
                  </a:lnTo>
                  <a:lnTo>
                    <a:pt x="100" y="34"/>
                  </a:lnTo>
                  <a:lnTo>
                    <a:pt x="102" y="50"/>
                  </a:lnTo>
                  <a:lnTo>
                    <a:pt x="102" y="1269"/>
                  </a:lnTo>
                  <a:lnTo>
                    <a:pt x="100" y="1286"/>
                  </a:lnTo>
                  <a:lnTo>
                    <a:pt x="92" y="1300"/>
                  </a:lnTo>
                  <a:lnTo>
                    <a:pt x="81" y="1311"/>
                  </a:lnTo>
                  <a:lnTo>
                    <a:pt x="67" y="1318"/>
                  </a:lnTo>
                  <a:lnTo>
                    <a:pt x="51" y="1321"/>
                  </a:lnTo>
                  <a:lnTo>
                    <a:pt x="35" y="1318"/>
                  </a:lnTo>
                  <a:lnTo>
                    <a:pt x="21" y="1311"/>
                  </a:lnTo>
                  <a:lnTo>
                    <a:pt x="9" y="1300"/>
                  </a:lnTo>
                  <a:lnTo>
                    <a:pt x="2" y="1286"/>
                  </a:lnTo>
                  <a:lnTo>
                    <a:pt x="0" y="1269"/>
                  </a:lnTo>
                  <a:lnTo>
                    <a:pt x="0" y="50"/>
                  </a:lnTo>
                  <a:lnTo>
                    <a:pt x="2" y="34"/>
                  </a:lnTo>
                  <a:lnTo>
                    <a:pt x="9" y="20"/>
                  </a:lnTo>
                  <a:lnTo>
                    <a:pt x="21" y="9"/>
                  </a:lnTo>
                  <a:lnTo>
                    <a:pt x="35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63" name="Freeform 10">
            <a:extLst>
              <a:ext uri="{FF2B5EF4-FFF2-40B4-BE49-F238E27FC236}">
                <a16:creationId xmlns="" xmlns:a16="http://schemas.microsoft.com/office/drawing/2014/main" id="{2394DF25-D873-4E2A-ADB7-45D1218613A3}"/>
              </a:ext>
            </a:extLst>
          </p:cNvPr>
          <p:cNvSpPr>
            <a:spLocks noChangeAspect="1"/>
          </p:cNvSpPr>
          <p:nvPr/>
        </p:nvSpPr>
        <p:spPr bwMode="auto">
          <a:xfrm>
            <a:off x="4350328" y="1774623"/>
            <a:ext cx="350648" cy="504000"/>
          </a:xfrm>
          <a:custGeom>
            <a:avLst/>
            <a:gdLst>
              <a:gd name="T0" fmla="*/ 671 w 840"/>
              <a:gd name="T1" fmla="*/ 1089 h 1208"/>
              <a:gd name="T2" fmla="*/ 280 w 840"/>
              <a:gd name="T3" fmla="*/ 826 h 1208"/>
              <a:gd name="T4" fmla="*/ 255 w 840"/>
              <a:gd name="T5" fmla="*/ 763 h 1208"/>
              <a:gd name="T6" fmla="*/ 666 w 840"/>
              <a:gd name="T7" fmla="*/ 763 h 1208"/>
              <a:gd name="T8" fmla="*/ 682 w 840"/>
              <a:gd name="T9" fmla="*/ 691 h 1208"/>
              <a:gd name="T10" fmla="*/ 235 w 840"/>
              <a:gd name="T11" fmla="*/ 691 h 1208"/>
              <a:gd name="T12" fmla="*/ 233 w 840"/>
              <a:gd name="T13" fmla="*/ 648 h 1208"/>
              <a:gd name="T14" fmla="*/ 233 w 840"/>
              <a:gd name="T15" fmla="*/ 544 h 1208"/>
              <a:gd name="T16" fmla="*/ 237 w 840"/>
              <a:gd name="T17" fmla="*/ 503 h 1208"/>
              <a:gd name="T18" fmla="*/ 716 w 840"/>
              <a:gd name="T19" fmla="*/ 503 h 1208"/>
              <a:gd name="T20" fmla="*/ 731 w 840"/>
              <a:gd name="T21" fmla="*/ 430 h 1208"/>
              <a:gd name="T22" fmla="*/ 248 w 840"/>
              <a:gd name="T23" fmla="*/ 430 h 1208"/>
              <a:gd name="T24" fmla="*/ 277 w 840"/>
              <a:gd name="T25" fmla="*/ 366 h 1208"/>
              <a:gd name="T26" fmla="*/ 665 w 840"/>
              <a:gd name="T27" fmla="*/ 118 h 1208"/>
              <a:gd name="T28" fmla="*/ 790 w 840"/>
              <a:gd name="T29" fmla="*/ 131 h 1208"/>
              <a:gd name="T30" fmla="*/ 821 w 840"/>
              <a:gd name="T31" fmla="*/ 16 h 1208"/>
              <a:gd name="T32" fmla="*/ 669 w 840"/>
              <a:gd name="T33" fmla="*/ 0 h 1208"/>
              <a:gd name="T34" fmla="*/ 326 w 840"/>
              <a:gd name="T35" fmla="*/ 109 h 1208"/>
              <a:gd name="T36" fmla="*/ 118 w 840"/>
              <a:gd name="T37" fmla="*/ 398 h 1208"/>
              <a:gd name="T38" fmla="*/ 108 w 840"/>
              <a:gd name="T39" fmla="*/ 430 h 1208"/>
              <a:gd name="T40" fmla="*/ 0 w 840"/>
              <a:gd name="T41" fmla="*/ 430 h 1208"/>
              <a:gd name="T42" fmla="*/ 0 w 840"/>
              <a:gd name="T43" fmla="*/ 503 h 1208"/>
              <a:gd name="T44" fmla="*/ 94 w 840"/>
              <a:gd name="T45" fmla="*/ 503 h 1208"/>
              <a:gd name="T46" fmla="*/ 92 w 840"/>
              <a:gd name="T47" fmla="*/ 551 h 1208"/>
              <a:gd name="T48" fmla="*/ 91 w 840"/>
              <a:gd name="T49" fmla="*/ 644 h 1208"/>
              <a:gd name="T50" fmla="*/ 92 w 840"/>
              <a:gd name="T51" fmla="*/ 691 h 1208"/>
              <a:gd name="T52" fmla="*/ 0 w 840"/>
              <a:gd name="T53" fmla="*/ 691 h 1208"/>
              <a:gd name="T54" fmla="*/ 0 w 840"/>
              <a:gd name="T55" fmla="*/ 763 h 1208"/>
              <a:gd name="T56" fmla="*/ 106 w 840"/>
              <a:gd name="T57" fmla="*/ 763 h 1208"/>
              <a:gd name="T58" fmla="*/ 116 w 840"/>
              <a:gd name="T59" fmla="*/ 796 h 1208"/>
              <a:gd name="T60" fmla="*/ 319 w 840"/>
              <a:gd name="T61" fmla="*/ 1097 h 1208"/>
              <a:gd name="T62" fmla="*/ 669 w 840"/>
              <a:gd name="T63" fmla="*/ 1208 h 1208"/>
              <a:gd name="T64" fmla="*/ 840 w 840"/>
              <a:gd name="T65" fmla="*/ 1184 h 1208"/>
              <a:gd name="T66" fmla="*/ 815 w 840"/>
              <a:gd name="T67" fmla="*/ 1069 h 1208"/>
              <a:gd name="T68" fmla="*/ 671 w 840"/>
              <a:gd name="T69" fmla="*/ 1089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40" h="1208">
                <a:moveTo>
                  <a:pt x="671" y="1089"/>
                </a:moveTo>
                <a:cubicBezTo>
                  <a:pt x="496" y="1089"/>
                  <a:pt x="347" y="988"/>
                  <a:pt x="280" y="826"/>
                </a:cubicBezTo>
                <a:cubicBezTo>
                  <a:pt x="255" y="763"/>
                  <a:pt x="255" y="763"/>
                  <a:pt x="255" y="763"/>
                </a:cubicBezTo>
                <a:cubicBezTo>
                  <a:pt x="666" y="763"/>
                  <a:pt x="666" y="763"/>
                  <a:pt x="666" y="763"/>
                </a:cubicBezTo>
                <a:cubicBezTo>
                  <a:pt x="682" y="691"/>
                  <a:pt x="682" y="691"/>
                  <a:pt x="682" y="691"/>
                </a:cubicBezTo>
                <a:cubicBezTo>
                  <a:pt x="235" y="691"/>
                  <a:pt x="235" y="691"/>
                  <a:pt x="235" y="691"/>
                </a:cubicBezTo>
                <a:cubicBezTo>
                  <a:pt x="233" y="648"/>
                  <a:pt x="233" y="648"/>
                  <a:pt x="233" y="648"/>
                </a:cubicBezTo>
                <a:cubicBezTo>
                  <a:pt x="231" y="607"/>
                  <a:pt x="230" y="576"/>
                  <a:pt x="233" y="544"/>
                </a:cubicBezTo>
                <a:cubicBezTo>
                  <a:pt x="237" y="503"/>
                  <a:pt x="237" y="503"/>
                  <a:pt x="237" y="503"/>
                </a:cubicBezTo>
                <a:cubicBezTo>
                  <a:pt x="716" y="503"/>
                  <a:pt x="716" y="503"/>
                  <a:pt x="716" y="503"/>
                </a:cubicBezTo>
                <a:cubicBezTo>
                  <a:pt x="731" y="430"/>
                  <a:pt x="731" y="430"/>
                  <a:pt x="731" y="430"/>
                </a:cubicBezTo>
                <a:cubicBezTo>
                  <a:pt x="248" y="430"/>
                  <a:pt x="248" y="430"/>
                  <a:pt x="248" y="430"/>
                </a:cubicBezTo>
                <a:cubicBezTo>
                  <a:pt x="277" y="366"/>
                  <a:pt x="277" y="366"/>
                  <a:pt x="277" y="366"/>
                </a:cubicBezTo>
                <a:cubicBezTo>
                  <a:pt x="347" y="210"/>
                  <a:pt x="492" y="118"/>
                  <a:pt x="665" y="118"/>
                </a:cubicBezTo>
                <a:cubicBezTo>
                  <a:pt x="703" y="118"/>
                  <a:pt x="747" y="122"/>
                  <a:pt x="790" y="131"/>
                </a:cubicBezTo>
                <a:cubicBezTo>
                  <a:pt x="821" y="16"/>
                  <a:pt x="821" y="16"/>
                  <a:pt x="821" y="16"/>
                </a:cubicBezTo>
                <a:cubicBezTo>
                  <a:pt x="793" y="10"/>
                  <a:pt x="735" y="0"/>
                  <a:pt x="669" y="0"/>
                </a:cubicBezTo>
                <a:cubicBezTo>
                  <a:pt x="543" y="0"/>
                  <a:pt x="425" y="38"/>
                  <a:pt x="326" y="109"/>
                </a:cubicBezTo>
                <a:cubicBezTo>
                  <a:pt x="227" y="181"/>
                  <a:pt x="156" y="281"/>
                  <a:pt x="118" y="398"/>
                </a:cubicBezTo>
                <a:cubicBezTo>
                  <a:pt x="108" y="430"/>
                  <a:pt x="108" y="430"/>
                  <a:pt x="108" y="430"/>
                </a:cubicBezTo>
                <a:cubicBezTo>
                  <a:pt x="0" y="430"/>
                  <a:pt x="0" y="430"/>
                  <a:pt x="0" y="430"/>
                </a:cubicBezTo>
                <a:cubicBezTo>
                  <a:pt x="0" y="503"/>
                  <a:pt x="0" y="503"/>
                  <a:pt x="0" y="503"/>
                </a:cubicBezTo>
                <a:cubicBezTo>
                  <a:pt x="94" y="503"/>
                  <a:pt x="94" y="503"/>
                  <a:pt x="94" y="503"/>
                </a:cubicBezTo>
                <a:cubicBezTo>
                  <a:pt x="92" y="551"/>
                  <a:pt x="92" y="551"/>
                  <a:pt x="92" y="551"/>
                </a:cubicBezTo>
                <a:cubicBezTo>
                  <a:pt x="90" y="579"/>
                  <a:pt x="90" y="612"/>
                  <a:pt x="91" y="644"/>
                </a:cubicBezTo>
                <a:cubicBezTo>
                  <a:pt x="92" y="691"/>
                  <a:pt x="92" y="691"/>
                  <a:pt x="92" y="691"/>
                </a:cubicBezTo>
                <a:cubicBezTo>
                  <a:pt x="0" y="691"/>
                  <a:pt x="0" y="691"/>
                  <a:pt x="0" y="691"/>
                </a:cubicBezTo>
                <a:cubicBezTo>
                  <a:pt x="0" y="763"/>
                  <a:pt x="0" y="763"/>
                  <a:pt x="0" y="763"/>
                </a:cubicBezTo>
                <a:cubicBezTo>
                  <a:pt x="106" y="763"/>
                  <a:pt x="106" y="763"/>
                  <a:pt x="106" y="763"/>
                </a:cubicBezTo>
                <a:cubicBezTo>
                  <a:pt x="116" y="796"/>
                  <a:pt x="116" y="796"/>
                  <a:pt x="116" y="796"/>
                </a:cubicBezTo>
                <a:cubicBezTo>
                  <a:pt x="151" y="920"/>
                  <a:pt x="221" y="1024"/>
                  <a:pt x="319" y="1097"/>
                </a:cubicBezTo>
                <a:cubicBezTo>
                  <a:pt x="417" y="1170"/>
                  <a:pt x="538" y="1208"/>
                  <a:pt x="669" y="1208"/>
                </a:cubicBezTo>
                <a:cubicBezTo>
                  <a:pt x="744" y="1208"/>
                  <a:pt x="807" y="1194"/>
                  <a:pt x="840" y="1184"/>
                </a:cubicBezTo>
                <a:cubicBezTo>
                  <a:pt x="815" y="1069"/>
                  <a:pt x="815" y="1069"/>
                  <a:pt x="815" y="1069"/>
                </a:cubicBezTo>
                <a:cubicBezTo>
                  <a:pt x="783" y="1078"/>
                  <a:pt x="730" y="1089"/>
                  <a:pt x="671" y="1089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  <a:sym typeface="+mn-lt"/>
            </a:endParaRPr>
          </a:p>
        </p:txBody>
      </p:sp>
      <p:sp>
        <p:nvSpPr>
          <p:cNvPr id="164" name="Freeform 9">
            <a:extLst>
              <a:ext uri="{FF2B5EF4-FFF2-40B4-BE49-F238E27FC236}">
                <a16:creationId xmlns="" xmlns:a16="http://schemas.microsoft.com/office/drawing/2014/main" id="{AB152DBE-9FF4-4E84-A107-66FC1EC1CF1C}"/>
              </a:ext>
            </a:extLst>
          </p:cNvPr>
          <p:cNvSpPr>
            <a:spLocks noChangeAspect="1"/>
          </p:cNvSpPr>
          <p:nvPr/>
        </p:nvSpPr>
        <p:spPr bwMode="auto">
          <a:xfrm>
            <a:off x="7082932" y="1777202"/>
            <a:ext cx="462979" cy="498841"/>
          </a:xfrm>
          <a:custGeom>
            <a:avLst/>
            <a:gdLst>
              <a:gd name="T0" fmla="*/ 1351 w 1950"/>
              <a:gd name="T1" fmla="*/ 1710 h 2111"/>
              <a:gd name="T2" fmla="*/ 1798 w 1950"/>
              <a:gd name="T3" fmla="*/ 1049 h 2111"/>
              <a:gd name="T4" fmla="*/ 1732 w 1950"/>
              <a:gd name="T5" fmla="*/ 141 h 2111"/>
              <a:gd name="T6" fmla="*/ 1040 w 1950"/>
              <a:gd name="T7" fmla="*/ 423 h 2111"/>
              <a:gd name="T8" fmla="*/ 886 w 1950"/>
              <a:gd name="T9" fmla="*/ 457 h 2111"/>
              <a:gd name="T10" fmla="*/ 115 w 1950"/>
              <a:gd name="T11" fmla="*/ 933 h 2111"/>
              <a:gd name="T12" fmla="*/ 82 w 1950"/>
              <a:gd name="T13" fmla="*/ 1136 h 2111"/>
              <a:gd name="T14" fmla="*/ 134 w 1950"/>
              <a:gd name="T15" fmla="*/ 1419 h 2111"/>
              <a:gd name="T16" fmla="*/ 173 w 1950"/>
              <a:gd name="T17" fmla="*/ 1478 h 2111"/>
              <a:gd name="T18" fmla="*/ 112 w 1950"/>
              <a:gd name="T19" fmla="*/ 1530 h 2111"/>
              <a:gd name="T20" fmla="*/ 62 w 1950"/>
              <a:gd name="T21" fmla="*/ 1455 h 2111"/>
              <a:gd name="T22" fmla="*/ 2 w 1950"/>
              <a:gd name="T23" fmla="*/ 1134 h 2111"/>
              <a:gd name="T24" fmla="*/ 40 w 1950"/>
              <a:gd name="T25" fmla="*/ 906 h 2111"/>
              <a:gd name="T26" fmla="*/ 869 w 1950"/>
              <a:gd name="T27" fmla="*/ 379 h 2111"/>
              <a:gd name="T28" fmla="*/ 1023 w 1950"/>
              <a:gd name="T29" fmla="*/ 345 h 2111"/>
              <a:gd name="T30" fmla="*/ 1721 w 1950"/>
              <a:gd name="T31" fmla="*/ 43 h 2111"/>
              <a:gd name="T32" fmla="*/ 1765 w 1950"/>
              <a:gd name="T33" fmla="*/ 0 h 2111"/>
              <a:gd name="T34" fmla="*/ 1786 w 1950"/>
              <a:gd name="T35" fmla="*/ 57 h 2111"/>
              <a:gd name="T36" fmla="*/ 1876 w 1950"/>
              <a:gd name="T37" fmla="*/ 1067 h 2111"/>
              <a:gd name="T38" fmla="*/ 1394 w 1950"/>
              <a:gd name="T39" fmla="*/ 1777 h 2111"/>
              <a:gd name="T40" fmla="*/ 754 w 1950"/>
              <a:gd name="T41" fmla="*/ 1954 h 2111"/>
              <a:gd name="T42" fmla="*/ 275 w 1950"/>
              <a:gd name="T43" fmla="*/ 1752 h 2111"/>
              <a:gd name="T44" fmla="*/ 152 w 1950"/>
              <a:gd name="T45" fmla="*/ 2111 h 2111"/>
              <a:gd name="T46" fmla="*/ 72 w 1950"/>
              <a:gd name="T47" fmla="*/ 2111 h 2111"/>
              <a:gd name="T48" fmla="*/ 220 w 1950"/>
              <a:gd name="T49" fmla="*/ 1693 h 2111"/>
              <a:gd name="T50" fmla="*/ 526 w 1950"/>
              <a:gd name="T51" fmla="*/ 1444 h 2111"/>
              <a:gd name="T52" fmla="*/ 785 w 1950"/>
              <a:gd name="T53" fmla="*/ 1310 h 2111"/>
              <a:gd name="T54" fmla="*/ 1435 w 1950"/>
              <a:gd name="T55" fmla="*/ 777 h 2111"/>
              <a:gd name="T56" fmla="*/ 1509 w 1950"/>
              <a:gd name="T57" fmla="*/ 805 h 2111"/>
              <a:gd name="T58" fmla="*/ 820 w 1950"/>
              <a:gd name="T59" fmla="*/ 1381 h 2111"/>
              <a:gd name="T60" fmla="*/ 565 w 1950"/>
              <a:gd name="T61" fmla="*/ 1514 h 2111"/>
              <a:gd name="T62" fmla="*/ 328 w 1950"/>
              <a:gd name="T63" fmla="*/ 1691 h 2111"/>
              <a:gd name="T64" fmla="*/ 756 w 1950"/>
              <a:gd name="T65" fmla="*/ 1874 h 2111"/>
              <a:gd name="T66" fmla="*/ 1351 w 1950"/>
              <a:gd name="T67" fmla="*/ 1710 h 2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50" h="2111">
                <a:moveTo>
                  <a:pt x="1351" y="1710"/>
                </a:moveTo>
                <a:cubicBezTo>
                  <a:pt x="1598" y="1550"/>
                  <a:pt x="1738" y="1313"/>
                  <a:pt x="1798" y="1049"/>
                </a:cubicBezTo>
                <a:cubicBezTo>
                  <a:pt x="1864" y="757"/>
                  <a:pt x="1830" y="431"/>
                  <a:pt x="1732" y="141"/>
                </a:cubicBezTo>
                <a:cubicBezTo>
                  <a:pt x="1531" y="311"/>
                  <a:pt x="1290" y="366"/>
                  <a:pt x="1040" y="423"/>
                </a:cubicBezTo>
                <a:cubicBezTo>
                  <a:pt x="989" y="434"/>
                  <a:pt x="938" y="446"/>
                  <a:pt x="886" y="457"/>
                </a:cubicBezTo>
                <a:cubicBezTo>
                  <a:pt x="560" y="529"/>
                  <a:pt x="237" y="599"/>
                  <a:pt x="115" y="933"/>
                </a:cubicBezTo>
                <a:cubicBezTo>
                  <a:pt x="98" y="981"/>
                  <a:pt x="84" y="1055"/>
                  <a:pt x="82" y="1136"/>
                </a:cubicBezTo>
                <a:cubicBezTo>
                  <a:pt x="80" y="1229"/>
                  <a:pt x="92" y="1335"/>
                  <a:pt x="134" y="1419"/>
                </a:cubicBezTo>
                <a:cubicBezTo>
                  <a:pt x="145" y="1440"/>
                  <a:pt x="158" y="1460"/>
                  <a:pt x="173" y="1478"/>
                </a:cubicBezTo>
                <a:cubicBezTo>
                  <a:pt x="112" y="1530"/>
                  <a:pt x="112" y="1530"/>
                  <a:pt x="112" y="1530"/>
                </a:cubicBezTo>
                <a:cubicBezTo>
                  <a:pt x="93" y="1507"/>
                  <a:pt x="76" y="1482"/>
                  <a:pt x="62" y="1455"/>
                </a:cubicBezTo>
                <a:cubicBezTo>
                  <a:pt x="14" y="1359"/>
                  <a:pt x="0" y="1240"/>
                  <a:pt x="2" y="1134"/>
                </a:cubicBezTo>
                <a:cubicBezTo>
                  <a:pt x="5" y="1044"/>
                  <a:pt x="20" y="961"/>
                  <a:pt x="40" y="906"/>
                </a:cubicBezTo>
                <a:cubicBezTo>
                  <a:pt x="177" y="531"/>
                  <a:pt x="521" y="455"/>
                  <a:pt x="869" y="379"/>
                </a:cubicBezTo>
                <a:cubicBezTo>
                  <a:pt x="920" y="368"/>
                  <a:pt x="972" y="356"/>
                  <a:pt x="1023" y="345"/>
                </a:cubicBezTo>
                <a:cubicBezTo>
                  <a:pt x="1280" y="286"/>
                  <a:pt x="1528" y="230"/>
                  <a:pt x="1721" y="43"/>
                </a:cubicBezTo>
                <a:cubicBezTo>
                  <a:pt x="1765" y="0"/>
                  <a:pt x="1765" y="0"/>
                  <a:pt x="1765" y="0"/>
                </a:cubicBezTo>
                <a:cubicBezTo>
                  <a:pt x="1786" y="57"/>
                  <a:pt x="1786" y="57"/>
                  <a:pt x="1786" y="57"/>
                </a:cubicBezTo>
                <a:cubicBezTo>
                  <a:pt x="1906" y="375"/>
                  <a:pt x="1950" y="740"/>
                  <a:pt x="1876" y="1067"/>
                </a:cubicBezTo>
                <a:cubicBezTo>
                  <a:pt x="1812" y="1350"/>
                  <a:pt x="1660" y="1605"/>
                  <a:pt x="1394" y="1777"/>
                </a:cubicBezTo>
                <a:cubicBezTo>
                  <a:pt x="1223" y="1891"/>
                  <a:pt x="958" y="1961"/>
                  <a:pt x="754" y="1954"/>
                </a:cubicBezTo>
                <a:cubicBezTo>
                  <a:pt x="579" y="1947"/>
                  <a:pt x="408" y="1890"/>
                  <a:pt x="275" y="1752"/>
                </a:cubicBezTo>
                <a:cubicBezTo>
                  <a:pt x="202" y="1847"/>
                  <a:pt x="152" y="1966"/>
                  <a:pt x="152" y="2111"/>
                </a:cubicBezTo>
                <a:cubicBezTo>
                  <a:pt x="72" y="2111"/>
                  <a:pt x="72" y="2111"/>
                  <a:pt x="72" y="2111"/>
                </a:cubicBezTo>
                <a:cubicBezTo>
                  <a:pt x="72" y="1941"/>
                  <a:pt x="132" y="1803"/>
                  <a:pt x="220" y="1693"/>
                </a:cubicBezTo>
                <a:cubicBezTo>
                  <a:pt x="306" y="1585"/>
                  <a:pt x="418" y="1504"/>
                  <a:pt x="526" y="1444"/>
                </a:cubicBezTo>
                <a:cubicBezTo>
                  <a:pt x="613" y="1396"/>
                  <a:pt x="700" y="1353"/>
                  <a:pt x="785" y="1310"/>
                </a:cubicBezTo>
                <a:cubicBezTo>
                  <a:pt x="1079" y="1163"/>
                  <a:pt x="1336" y="1035"/>
                  <a:pt x="1435" y="777"/>
                </a:cubicBezTo>
                <a:cubicBezTo>
                  <a:pt x="1509" y="805"/>
                  <a:pt x="1509" y="805"/>
                  <a:pt x="1509" y="805"/>
                </a:cubicBezTo>
                <a:cubicBezTo>
                  <a:pt x="1400" y="1092"/>
                  <a:pt x="1129" y="1227"/>
                  <a:pt x="820" y="1381"/>
                </a:cubicBezTo>
                <a:cubicBezTo>
                  <a:pt x="738" y="1423"/>
                  <a:pt x="652" y="1466"/>
                  <a:pt x="565" y="1514"/>
                </a:cubicBezTo>
                <a:cubicBezTo>
                  <a:pt x="483" y="1559"/>
                  <a:pt x="398" y="1618"/>
                  <a:pt x="328" y="1691"/>
                </a:cubicBezTo>
                <a:cubicBezTo>
                  <a:pt x="445" y="1816"/>
                  <a:pt x="599" y="1868"/>
                  <a:pt x="756" y="1874"/>
                </a:cubicBezTo>
                <a:cubicBezTo>
                  <a:pt x="974" y="1882"/>
                  <a:pt x="1199" y="1805"/>
                  <a:pt x="1351" y="1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  <a:latin typeface="+mn-lt"/>
              <a:sym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D057C08D-A613-47F0-A4D9-16F8EB5CC35C}"/>
              </a:ext>
            </a:extLst>
          </p:cNvPr>
          <p:cNvCxnSpPr>
            <a:cxnSpLocks/>
          </p:cNvCxnSpPr>
          <p:nvPr/>
        </p:nvCxnSpPr>
        <p:spPr>
          <a:xfrm>
            <a:off x="560862" y="3182120"/>
            <a:ext cx="2468896" cy="0"/>
          </a:xfrm>
          <a:prstGeom prst="line">
            <a:avLst/>
          </a:prstGeom>
          <a:ln w="15875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208D971D-6CF8-47EF-B76E-1B8686FDDC6A}"/>
              </a:ext>
            </a:extLst>
          </p:cNvPr>
          <p:cNvCxnSpPr/>
          <p:nvPr/>
        </p:nvCxnSpPr>
        <p:spPr>
          <a:xfrm>
            <a:off x="3333193" y="3182120"/>
            <a:ext cx="2468896" cy="0"/>
          </a:xfrm>
          <a:prstGeom prst="line">
            <a:avLst/>
          </a:prstGeom>
          <a:ln w="15875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F401A97B-6317-4F0F-BB45-2D86E9F9083C}"/>
              </a:ext>
            </a:extLst>
          </p:cNvPr>
          <p:cNvCxnSpPr/>
          <p:nvPr/>
        </p:nvCxnSpPr>
        <p:spPr>
          <a:xfrm>
            <a:off x="6105524" y="3182120"/>
            <a:ext cx="2468896" cy="0"/>
          </a:xfrm>
          <a:prstGeom prst="line">
            <a:avLst/>
          </a:prstGeom>
          <a:ln w="15875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0418" y="4310974"/>
            <a:ext cx="2932642" cy="1854186"/>
          </a:xfrm>
          <a:prstGeom prst="rect">
            <a:avLst/>
          </a:prstGeom>
        </p:spPr>
      </p:pic>
      <p:sp>
        <p:nvSpPr>
          <p:cNvPr id="32" name="Tijdelijke aanduiding voor inhoud 2"/>
          <p:cNvSpPr txBox="1">
            <a:spLocks/>
          </p:cNvSpPr>
          <p:nvPr/>
        </p:nvSpPr>
        <p:spPr>
          <a:xfrm>
            <a:off x="6155909" y="4150896"/>
            <a:ext cx="2767151" cy="14745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SzPct val="80000"/>
              <a:buFontTx/>
              <a:buChar char="■"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20000" indent="-144000" algn="l" defTabSz="914400" rtl="0" eaLnBrk="1" latinLnBrk="0" hangingPunct="1">
              <a:lnSpc>
                <a:spcPts val="2200"/>
              </a:lnSpc>
              <a:spcBef>
                <a:spcPts val="800"/>
              </a:spcBef>
              <a:buClr>
                <a:schemeClr val="accent1"/>
              </a:buClr>
              <a:buFont typeface="NS Sans" panose="02000400000000000000" pitchFamily="2" charset="0"/>
              <a:buChar char="-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200"/>
              </a:lnSpc>
              <a:spcBef>
                <a:spcPts val="800"/>
              </a:spcBef>
              <a:buClr>
                <a:schemeClr val="accent1"/>
              </a:buClr>
              <a:buFont typeface="NS Sans" panose="02000400000000000000" pitchFamily="2" charset="0"/>
              <a:buChar char="-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ts val="2200"/>
              </a:lnSpc>
              <a:spcBef>
                <a:spcPts val="800"/>
              </a:spcBef>
              <a:buClr>
                <a:schemeClr val="accent1"/>
              </a:buClr>
              <a:buFont typeface="NS Sans" panose="02000400000000000000" pitchFamily="2" charset="0"/>
              <a:buChar char="-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dirty="0" smtClean="0"/>
          </a:p>
          <a:p>
            <a:pPr marL="0" indent="0">
              <a:buFontTx/>
              <a:buNone/>
            </a:pPr>
            <a:endParaRPr lang="nl-NL" sz="1800" dirty="0" smtClean="0"/>
          </a:p>
          <a:p>
            <a:pPr marL="0" indent="0">
              <a:buFontTx/>
              <a:buNone/>
            </a:pPr>
            <a:endParaRPr lang="nl-NL" sz="1800" dirty="0" smtClean="0"/>
          </a:p>
          <a:p>
            <a:pPr marL="0" indent="0">
              <a:buFontTx/>
              <a:buNone/>
            </a:pPr>
            <a:endParaRPr lang="nl-NL" sz="1800" dirty="0" smtClean="0"/>
          </a:p>
          <a:p>
            <a:pPr marL="0" indent="0">
              <a:buFontTx/>
              <a:buNone/>
            </a:pPr>
            <a:endParaRPr lang="nl-NL" sz="1800" dirty="0" smtClean="0"/>
          </a:p>
          <a:p>
            <a:pPr marL="0" indent="0">
              <a:buFontTx/>
              <a:buNone/>
            </a:pPr>
            <a:r>
              <a:rPr lang="nl-NL" sz="800" dirty="0" smtClean="0"/>
              <a:t>Milieukosten per modaliteiten op Amsterdam – Parijs </a:t>
            </a:r>
            <a:endParaRPr lang="nl-NL" sz="800" dirty="0"/>
          </a:p>
        </p:txBody>
      </p:sp>
      <p:sp>
        <p:nvSpPr>
          <p:cNvPr id="8" name="Rechthoek 7"/>
          <p:cNvSpPr/>
          <p:nvPr/>
        </p:nvSpPr>
        <p:spPr>
          <a:xfrm>
            <a:off x="560862" y="6554618"/>
            <a:ext cx="1258678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nl-NL" sz="900" dirty="0">
                <a:solidFill>
                  <a:srgbClr val="003082"/>
                </a:solidFill>
              </a:rPr>
              <a:t>Bron: </a:t>
            </a:r>
            <a:r>
              <a:rPr lang="nl-NL" sz="900" dirty="0" smtClean="0">
                <a:solidFill>
                  <a:srgbClr val="003082"/>
                </a:solidFill>
              </a:rPr>
              <a:t>KPMG (grafiek)</a:t>
            </a:r>
            <a:endParaRPr lang="nl-NL" sz="900" dirty="0">
              <a:solidFill>
                <a:srgbClr val="003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b="1" dirty="0" smtClean="0"/>
              <a:t>Ook is er nog beeldvorming te overwinnen</a:t>
            </a:r>
            <a:endParaRPr lang="nl-NL" sz="2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1980" y="3384229"/>
            <a:ext cx="2339546" cy="1474573"/>
          </a:xfrm>
        </p:spPr>
        <p:txBody>
          <a:bodyPr/>
          <a:lstStyle/>
          <a:p>
            <a:endParaRPr lang="nl-NL" sz="1800" dirty="0" smtClean="0"/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200" dirty="0" smtClean="0"/>
              <a:t>Gemiddelde vertragingstijd modaliteiten op Amsterdam – </a:t>
            </a:r>
            <a:r>
              <a:rPr lang="nl-NL" sz="1200" dirty="0" smtClean="0"/>
              <a:t>Frankfurt</a:t>
            </a:r>
            <a:endParaRPr lang="nl-NL" sz="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34" y="1043750"/>
            <a:ext cx="2256000" cy="4188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526" y="979076"/>
            <a:ext cx="3511475" cy="3730942"/>
          </a:xfrm>
          <a:prstGeom prst="rect">
            <a:avLst/>
          </a:prstGeom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956687" y="2728419"/>
            <a:ext cx="2767151" cy="14745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SzPct val="80000"/>
              <a:buFontTx/>
              <a:buChar char="■"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20000" indent="-144000" algn="l" defTabSz="914400" rtl="0" eaLnBrk="1" latinLnBrk="0" hangingPunct="1">
              <a:lnSpc>
                <a:spcPts val="2200"/>
              </a:lnSpc>
              <a:spcBef>
                <a:spcPts val="800"/>
              </a:spcBef>
              <a:buClr>
                <a:schemeClr val="accent1"/>
              </a:buClr>
              <a:buFont typeface="NS Sans" panose="02000400000000000000" pitchFamily="2" charset="0"/>
              <a:buChar char="-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200"/>
              </a:lnSpc>
              <a:spcBef>
                <a:spcPts val="800"/>
              </a:spcBef>
              <a:buClr>
                <a:schemeClr val="accent1"/>
              </a:buClr>
              <a:buFont typeface="NS Sans" panose="02000400000000000000" pitchFamily="2" charset="0"/>
              <a:buChar char="-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ts val="2200"/>
              </a:lnSpc>
              <a:spcBef>
                <a:spcPts val="800"/>
              </a:spcBef>
              <a:buClr>
                <a:schemeClr val="accent1"/>
              </a:buClr>
              <a:buFont typeface="NS Sans" panose="02000400000000000000" pitchFamily="2" charset="0"/>
              <a:buChar char="-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dirty="0" smtClean="0"/>
          </a:p>
          <a:p>
            <a:pPr marL="0" indent="0">
              <a:buFontTx/>
              <a:buNone/>
            </a:pPr>
            <a:endParaRPr lang="nl-NL" sz="1800" dirty="0" smtClean="0"/>
          </a:p>
          <a:p>
            <a:pPr marL="0" indent="0">
              <a:buFontTx/>
              <a:buNone/>
            </a:pPr>
            <a:endParaRPr lang="nl-NL" sz="1800" dirty="0" smtClean="0"/>
          </a:p>
          <a:p>
            <a:pPr marL="0" indent="0">
              <a:buFontTx/>
              <a:buNone/>
            </a:pPr>
            <a:endParaRPr lang="nl-NL" sz="1800" dirty="0" smtClean="0"/>
          </a:p>
          <a:p>
            <a:pPr marL="0" indent="0">
              <a:buFontTx/>
              <a:buNone/>
            </a:pPr>
            <a:endParaRPr lang="nl-NL" sz="1800" dirty="0" smtClean="0"/>
          </a:p>
          <a:p>
            <a:pPr marL="0" indent="0">
              <a:buFontTx/>
              <a:buNone/>
            </a:pPr>
            <a:r>
              <a:rPr lang="nl-NL" sz="1200" dirty="0" smtClean="0"/>
              <a:t>Gemiddelde ritprijs modaliteiten op Amsterdam – </a:t>
            </a:r>
            <a:r>
              <a:rPr lang="nl-NL" sz="1200" dirty="0" smtClean="0"/>
              <a:t>Frankfurt</a:t>
            </a:r>
            <a:endParaRPr lang="nl-NL" sz="8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934" y="1209640"/>
            <a:ext cx="3249087" cy="2246600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6175901" y="1686128"/>
            <a:ext cx="2767151" cy="14745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2"/>
              </a:buClr>
              <a:buSzPct val="80000"/>
              <a:buFontTx/>
              <a:buChar char="■"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20000" indent="-144000" algn="l" defTabSz="914400" rtl="0" eaLnBrk="1" latinLnBrk="0" hangingPunct="1">
              <a:lnSpc>
                <a:spcPts val="2200"/>
              </a:lnSpc>
              <a:spcBef>
                <a:spcPts val="800"/>
              </a:spcBef>
              <a:buClr>
                <a:schemeClr val="accent1"/>
              </a:buClr>
              <a:buFont typeface="NS Sans" panose="02000400000000000000" pitchFamily="2" charset="0"/>
              <a:buChar char="-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ts val="2200"/>
              </a:lnSpc>
              <a:spcBef>
                <a:spcPts val="800"/>
              </a:spcBef>
              <a:buClr>
                <a:schemeClr val="accent1"/>
              </a:buClr>
              <a:buFont typeface="NS Sans" panose="02000400000000000000" pitchFamily="2" charset="0"/>
              <a:buChar char="-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ts val="2200"/>
              </a:lnSpc>
              <a:spcBef>
                <a:spcPts val="800"/>
              </a:spcBef>
              <a:buClr>
                <a:schemeClr val="accent1"/>
              </a:buClr>
              <a:buFont typeface="NS Sans" panose="02000400000000000000" pitchFamily="2" charset="0"/>
              <a:buChar char="-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dirty="0" smtClean="0"/>
          </a:p>
          <a:p>
            <a:pPr marL="0" indent="0">
              <a:buFontTx/>
              <a:buNone/>
            </a:pPr>
            <a:endParaRPr lang="nl-NL" sz="1800" dirty="0" smtClean="0"/>
          </a:p>
          <a:p>
            <a:pPr marL="0" indent="0">
              <a:buFontTx/>
              <a:buNone/>
            </a:pPr>
            <a:endParaRPr lang="nl-NL" sz="1800" dirty="0" smtClean="0"/>
          </a:p>
          <a:p>
            <a:pPr marL="0" indent="0">
              <a:buFontTx/>
              <a:buNone/>
            </a:pPr>
            <a:endParaRPr lang="nl-NL" sz="1800" dirty="0" smtClean="0"/>
          </a:p>
          <a:p>
            <a:pPr marL="0" indent="0">
              <a:buFontTx/>
              <a:buNone/>
            </a:pPr>
            <a:endParaRPr lang="nl-NL" sz="1800" dirty="0" smtClean="0"/>
          </a:p>
          <a:p>
            <a:pPr marL="0" indent="0">
              <a:buFontTx/>
              <a:buNone/>
            </a:pPr>
            <a:r>
              <a:rPr lang="nl-NL" sz="1200" dirty="0" smtClean="0"/>
              <a:t>Gemiddelde ritprijs modaliteiten op Amsterdam – </a:t>
            </a:r>
            <a:r>
              <a:rPr lang="nl-NL" sz="1200" dirty="0" smtClean="0"/>
              <a:t>Parijs</a:t>
            </a:r>
            <a:endParaRPr lang="nl-NL" sz="800" dirty="0"/>
          </a:p>
        </p:txBody>
      </p:sp>
      <p:sp>
        <p:nvSpPr>
          <p:cNvPr id="10" name="Rechthoek 9"/>
          <p:cNvSpPr/>
          <p:nvPr/>
        </p:nvSpPr>
        <p:spPr>
          <a:xfrm>
            <a:off x="560862" y="6554618"/>
            <a:ext cx="841897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nl-NL" sz="900" dirty="0">
                <a:solidFill>
                  <a:srgbClr val="003082"/>
                </a:solidFill>
              </a:rPr>
              <a:t>Bron: </a:t>
            </a:r>
            <a:r>
              <a:rPr lang="nl-NL" sz="900" dirty="0" smtClean="0">
                <a:solidFill>
                  <a:srgbClr val="003082"/>
                </a:solidFill>
              </a:rPr>
              <a:t>KPMG.</a:t>
            </a:r>
            <a:endParaRPr lang="nl-NL" sz="900" dirty="0">
              <a:solidFill>
                <a:srgbClr val="003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b="1" dirty="0" smtClean="0"/>
              <a:t>Aanbod- ambitie en wat daar voor nodig is (1) </a:t>
            </a:r>
            <a:endParaRPr lang="nl-NL" sz="2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7269" y="1131827"/>
            <a:ext cx="7999468" cy="4393408"/>
          </a:xfrm>
        </p:spPr>
        <p:txBody>
          <a:bodyPr/>
          <a:lstStyle/>
          <a:p>
            <a:r>
              <a:rPr lang="nl-NL" sz="1800" b="1" dirty="0" smtClean="0">
                <a:solidFill>
                  <a:schemeClr val="accent2"/>
                </a:solidFill>
              </a:rPr>
              <a:t>Richting </a:t>
            </a:r>
            <a:r>
              <a:rPr lang="nl-NL" sz="1800" b="1" dirty="0" smtClean="0">
                <a:solidFill>
                  <a:schemeClr val="accent2"/>
                </a:solidFill>
              </a:rPr>
              <a:t>Duitsland e.v.: </a:t>
            </a:r>
            <a:endParaRPr lang="nl-NL" sz="1800" b="1" dirty="0" smtClean="0">
              <a:solidFill>
                <a:schemeClr val="accent2"/>
              </a:solidFill>
            </a:endParaRPr>
          </a:p>
          <a:p>
            <a:pPr lvl="1"/>
            <a:r>
              <a:rPr lang="nl-NL" sz="1800" dirty="0"/>
              <a:t>I</a:t>
            </a:r>
            <a:r>
              <a:rPr lang="nl-NL" sz="1800" dirty="0" smtClean="0"/>
              <a:t>n </a:t>
            </a:r>
            <a:r>
              <a:rPr lang="nl-NL" sz="1800" dirty="0"/>
              <a:t>minder dan vijf </a:t>
            </a:r>
            <a:r>
              <a:rPr lang="nl-NL" sz="1800" dirty="0" smtClean="0"/>
              <a:t>uur met </a:t>
            </a:r>
            <a:r>
              <a:rPr lang="nl-NL" sz="1800" dirty="0"/>
              <a:t>de trein van Amsterdam naar </a:t>
            </a:r>
            <a:r>
              <a:rPr lang="nl-NL" sz="1800" dirty="0" smtClean="0"/>
              <a:t>Berlijn;</a:t>
            </a:r>
          </a:p>
          <a:p>
            <a:pPr lvl="1"/>
            <a:r>
              <a:rPr lang="nl-NL" sz="1800" dirty="0"/>
              <a:t>V</a:t>
            </a:r>
            <a:r>
              <a:rPr lang="nl-NL" sz="1800" dirty="0" smtClean="0"/>
              <a:t>ersnelling </a:t>
            </a:r>
            <a:r>
              <a:rPr lang="nl-NL" sz="1800" dirty="0"/>
              <a:t>en uitbreiding van </a:t>
            </a:r>
            <a:r>
              <a:rPr lang="nl-NL" sz="1800" dirty="0" smtClean="0"/>
              <a:t>ICE International </a:t>
            </a:r>
            <a:r>
              <a:rPr lang="nl-NL" sz="1800" dirty="0"/>
              <a:t>richting Keulen, </a:t>
            </a:r>
            <a:r>
              <a:rPr lang="nl-NL" sz="1800" dirty="0" smtClean="0"/>
              <a:t>Frankfurt; </a:t>
            </a:r>
          </a:p>
          <a:p>
            <a:pPr lvl="1"/>
            <a:r>
              <a:rPr lang="nl-NL" sz="1800" dirty="0"/>
              <a:t>E</a:t>
            </a:r>
            <a:r>
              <a:rPr lang="nl-NL" sz="1800" dirty="0" smtClean="0"/>
              <a:t>en betere verbinding van Zuid-Nederland met het Roergebied;</a:t>
            </a:r>
          </a:p>
          <a:p>
            <a:pPr lvl="1"/>
            <a:r>
              <a:rPr lang="nl-NL" sz="1800" dirty="0" smtClean="0"/>
              <a:t>Terugkeer nachttrein (</a:t>
            </a:r>
            <a:r>
              <a:rPr lang="nl-NL" sz="1800" dirty="0" err="1" smtClean="0"/>
              <a:t>NightJet</a:t>
            </a:r>
            <a:r>
              <a:rPr lang="nl-NL" sz="1800" dirty="0" smtClean="0"/>
              <a:t>);</a:t>
            </a:r>
          </a:p>
          <a:p>
            <a:pPr lvl="1"/>
            <a:r>
              <a:rPr lang="nl-NL" sz="1800" dirty="0" smtClean="0"/>
              <a:t>Nieuwe bestemmingen</a:t>
            </a:r>
            <a:r>
              <a:rPr lang="nl-NL" sz="1800" dirty="0" smtClean="0"/>
              <a:t>?</a:t>
            </a:r>
          </a:p>
          <a:p>
            <a:pPr marL="288000" lvl="1" indent="0">
              <a:buNone/>
            </a:pPr>
            <a:r>
              <a:rPr lang="nl-NL" sz="1800" dirty="0" smtClean="0"/>
              <a:t>Dit vraagt primair:</a:t>
            </a:r>
          </a:p>
          <a:p>
            <a:pPr lvl="1"/>
            <a:r>
              <a:rPr lang="nl-NL" sz="1800" dirty="0" smtClean="0"/>
              <a:t>Nieuwe treinen (IC Berlijn en </a:t>
            </a:r>
            <a:r>
              <a:rPr lang="nl-NL" sz="1800" dirty="0" err="1" smtClean="0"/>
              <a:t>NightJet</a:t>
            </a:r>
            <a:r>
              <a:rPr lang="nl-NL" sz="1800" dirty="0" smtClean="0"/>
              <a:t>)</a:t>
            </a:r>
          </a:p>
          <a:p>
            <a:pPr lvl="1"/>
            <a:r>
              <a:rPr lang="nl-NL" sz="1800" dirty="0" smtClean="0"/>
              <a:t>Infra-investeringen om de treinen te kunnen rijden en reistijd te verkorten</a:t>
            </a:r>
          </a:p>
          <a:p>
            <a:pPr lvl="1"/>
            <a:r>
              <a:rPr lang="nl-NL" sz="1800" dirty="0" smtClean="0"/>
              <a:t>Prioriteit in de Nederlandse en Duitse dienstregeling</a:t>
            </a:r>
          </a:p>
          <a:p>
            <a:pPr lvl="1"/>
            <a:r>
              <a:rPr lang="nl-NL" sz="1800" dirty="0" smtClean="0"/>
              <a:t>Mogelijk aanpassing infrakosten t.b.v. nachttrein</a:t>
            </a:r>
            <a:endParaRPr lang="nl-NL" sz="1800" dirty="0"/>
          </a:p>
          <a:p>
            <a:pPr marL="0" indent="0">
              <a:buNone/>
            </a:pPr>
            <a:endParaRPr lang="nl-NL" sz="1800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25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RMA DOCSYS~XML" val="&lt;?xml version=&quot;1.0&quot;?&gt;&#10;&lt;data customer=&quot;ns&quot; profile=&quot;ns&quot; model=&quot;Presentaties/presentatie_2010.xml&quot; country-code=&quot;31&quot; target=&quot;Microsoft PowerPoint&quot; target-version=&quot;15.0.4841&quot;&gt;&lt;presentatie_2010 template=&quot;Presentaties/presentatie_2010.potm&quot; id=&quot;d49c375ccfa042768d3388cd2aab519e&quot; version=&quot;&quot; lcid=&quot;1043&quot;&gt;&lt;PAPER/&gt;&lt;version_xml value=&quot;1.2-2016-02-10&quot;/&gt;&lt;titel value=&quot;Proefopstelling Frontcamera's Flirt&quot; formatted-value=&quot;Proefopstelling Frontcamera's Flirt&quot; format-disabled=&quot;true&quot;/&gt;&lt;subtitel/&gt;&lt;spreker formatted-value=&quot;Project frontcamera's Flirt\nProgramma suïcide preventie en afhandeling&quot; value=&quot;Project frontcamera's Flirt\nProgramma suïcide preventie en afhandeling&quot; format-disabled=&quot;true&quot;/&gt;&lt;sprekernaam/&gt;&lt;sprekerfunctie/&gt;&lt;datum value=&quot;17 november 2016&quot; formatted-value=&quot;17 november 2016&quot; format-disabled=&quot;true&quot;/&gt;&lt;afdeling value=&quot;134&quot; formatted-value=&quot;NSReizigers / Asset Management&quot;&gt;&lt;afdeling name=&quot;NSReizigers / Asset Management&quot; bedrijfsonderdeel=&quot;17&quot; algdeeltelefoon=&quot;&quot; telefoon=&quot;&quot; fax=&quot;&quot; telex=&quot;&quot; internet=&quot;www.ns.nl&quot; email=&quot;&quot; onskenmerk=&quot;NSR/AM&quot; country-id=&quot;NLD&quot; country-code=&quot;31&quot;&gt;&#10;    &lt;taal id=&quot;1031&quot; naam=&quot;Asset Management&quot; subafdeling=&quot;&quot; gebouw=&quot;&quot; bezoekadres=&quot;Laan van Puntenburg 100&quot; postadres=&quot;Postfach 2025\n3500 HA  Utrecht&quot; land=&quot;Die Niederlande&quot; banknr=&quot;&quot; regio=&quot;&quot; locatie=&quot;&quot; juridisch=&quot;ABN AMRO Rotterdam 42.39.25.334\nBTW NL 8038.82.804.B01&quot;/&gt;&#10;    &lt;taal id=&quot;1036&quot; naam=&quot;Asset Management&quot; subafdeling=&quot;&quot; gebouw=&quot;&quot; bezoekadres=&quot;Laan van Puntenburg 100&quot; postadres=&quot;Boite postale 2025\n3500 HA  Utrecht&quot; land=&quot;Les Pays-Bas&quot; banknr=&quot;&quot; regio=&quot;&quot; locatie=&quot;&quot; juridisch=&quot;ABN AMRO Rotterdam 42.39.25.334\nBTW NL 8038.82.804.B01&quot;/&gt;&#10;    &lt;taal id=&quot;1043&quot; naam=&quot;Asset Management&quot; subafdeling=&quot;&quot; gebouw=&quot;&quot; bezoekadres=&quot;Laan van Puntenburg 100&quot; postadres=&quot;Postbus 2025\n3500 HA  Utrecht&quot; land=&quot;Nederland&quot; banknr=&quot;&quot; regio=&quot;&quot; locatie=&quot;&quot; juridisch=&quot;ABN AMRO Rotterdam 42.39.25.334\nBTW NL 8038.82.804.B01&quot;/&gt;&#10;    &lt;taal id=&quot;2057&quot; naam=&quot;Asset Management&quot; subafdeling=&quot;&quot; gebouw=&quot;&quot; bezoekadres=&quot;Laan van Puntenburg 100&quot; postadres=&quot;PO Box 2025\n3500 HA  Utrecht&quot; land=&quot;The Netherlands&quot; banknr=&quot;&quot; regio=&quot;&quot; locatie=&quot;&quot; juridisch=&quot;ABN AMRO Rotterdam 42.39.25.334\nBTW NL 8038.82.804.B01&quot;/&gt;&#10;   &lt;/afdeling&gt;&#10;  &lt;/afdeling&gt;&lt;bedrijfsonderdeel value=&quot;17&quot; formatted-value=&quot;NS Reizigers&quot;&gt;&lt;bedrijfsonderdeel searchname=&quot;NS Reizigers&quot; name=&quot;NS Reizigers&quot; logo=&quot;ns&quot; facebook=&quot;https://www.facebook.com/nederlandsespoorwegen&quot; linkedin=&quot;https://www.linkedin.com/company/nederlandsespoorwegen?trk=NUS_CO-logo&quot; twitter=&quot;https://twitter.com/NS_online&quot; youtube=&quot;http://www.youtube.com/ns&quot;&gt;&#10;    &lt;taal id=&quot;1031&quot; statutaire-naam=&quot;NS Reizigers B.V., Utrecht&quot; bureaukvk=&quot;Handelsregister Utrecht&quot; kvknr=&quot;30124362&quot; btwnr=&quot;&quot;/&gt;&#10;    &lt;taal id=&quot;1036&quot; statutaire-naam=&quot;NS Reizigers B.V., Utrecht&quot; bureaukvk=&quot;Handelsregister Utrecht&quot; kvknr=&quot;30124362&quot; btwnr=&quot;&quot;/&gt;&#10;    &lt;taal id=&quot;1043&quot; statutaire-naam=&quot;NS Reizigers B.V., Utrecht&quot; bureaukvk=&quot;Handelsregister Utrecht&quot; kvknr=&quot;30124362&quot; btwnr=&quot;&quot;/&gt;&#10;    &lt;taal id=&quot;2057&quot; statutaire-naam=&quot;NS Reizigers B.V., Utrecht&quot; bureaukvk=&quot;Handelsregister Utrecht&quot; kvknr=&quot;30124362&quot; btwnr=&quot;&quot;/&gt;&#10;    &lt;ntgroups/&gt;&#10;   &lt;/bedrijfsonderdeel&gt;&#10;  &lt;/bedrijfsonderdeel&gt;&lt;company value=&quot;NS Reizigers\nAsset Management&quot; formatted-value=&quot;NS Reizigers\nAsset Management&quot;/&gt;&lt;nhtitle value=&quot;NS Reizigers\nAsset Management&quot; formatted-value=&quot;NS Reizigers\nAsset Management&quot;/&gt;&lt;footertext value=&quot;Proefopstelling Frontcamera's Flirt&quot; formatted-value=&quot;Proefopstelling Frontcamera's Flirt&quot;/&gt;&lt;footer formatted-value=&quot;Proefopstelling Frontcamera's Flirt&quot;/&gt;&lt;intro value=&quot;1&quot; formatted-value=&quot;Geen voorloopdia&quot;/&gt;&lt;introfile value=&quot;&quot; formatted-value=&quot;&quot; change=&quot;false&quot;/&gt;&lt;titleimage value=&quot;1&quot; formatted-value=&quot;Geen afbeelding invoegen&quot;/&gt;&lt;titleimagefile value=&quot;&quot; formatted-value=&quot;&quot; change=&quot;false&quot;/&gt;&lt;partner value=&quot;1&quot; formatted-value=&quot;Geen partnerlogo invoegen&quot;/&gt;&lt;partnerfile value=&quot;&quot; formatted-value=&quot;&quot; change=&quot;false&quot;/&gt;&lt;cobrand1 value=&quot;1&quot; formatted-value=&quot;Geen co-brand logo invoegen&quot;/&gt;&lt;cobrand1file value=&quot;&quot; formatted-value=&quot;&quot; change=&quot;false&quot;/&gt;&lt;cobrand2 value=&quot;1&quot; formatted-value=&quot;Geen co-brand logo invoegen&quot;/&gt;&lt;cobrand2file value=&quot;&quot; formatted-value=&quot;&quot; change=&quot;false&quot;/&gt;&lt;embed value=&quot;1&quot;/&gt;&lt;isnew value=&quot;1&quot; formatted-value=&quot;true&quot;/&gt;&lt;taal/&gt;&lt;rubricering value=&quot;1&quot; formatted-value=&quot;&quot;/&gt;&lt;/presentatie_2010&gt;&lt;/data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S standaard">
  <a:themeElements>
    <a:clrScheme name="NS standaard">
      <a:dk1>
        <a:srgbClr val="000000"/>
      </a:dk1>
      <a:lt1>
        <a:srgbClr val="FFFFFF"/>
      </a:lt1>
      <a:dk2>
        <a:srgbClr val="92A3AB"/>
      </a:dk2>
      <a:lt2>
        <a:srgbClr val="D0D9DB"/>
      </a:lt2>
      <a:accent1>
        <a:srgbClr val="003082"/>
      </a:accent1>
      <a:accent2>
        <a:srgbClr val="FFC917"/>
      </a:accent2>
      <a:accent3>
        <a:srgbClr val="6666CC"/>
      </a:accent3>
      <a:accent4>
        <a:srgbClr val="FFE394"/>
      </a:accent4>
      <a:accent5>
        <a:srgbClr val="C10019"/>
      </a:accent5>
      <a:accent6>
        <a:srgbClr val="19A133"/>
      </a:accent6>
      <a:hlink>
        <a:srgbClr val="000066"/>
      </a:hlink>
      <a:folHlink>
        <a:srgbClr val="B5BAE1"/>
      </a:folHlink>
    </a:clrScheme>
    <a:fontScheme name="NS standaard">
      <a:majorFont>
        <a:latin typeface="NS Sans"/>
        <a:ea typeface=""/>
        <a:cs typeface=""/>
      </a:majorFont>
      <a:minorFont>
        <a:latin typeface="NS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NS standaard">
      <a:dk1>
        <a:srgbClr val="000000"/>
      </a:dk1>
      <a:lt1>
        <a:srgbClr val="FFFFFF"/>
      </a:lt1>
      <a:dk2>
        <a:srgbClr val="92A3AB"/>
      </a:dk2>
      <a:lt2>
        <a:srgbClr val="D0D9DB"/>
      </a:lt2>
      <a:accent1>
        <a:srgbClr val="003082"/>
      </a:accent1>
      <a:accent2>
        <a:srgbClr val="FFC917"/>
      </a:accent2>
      <a:accent3>
        <a:srgbClr val="6666CC"/>
      </a:accent3>
      <a:accent4>
        <a:srgbClr val="FFE394"/>
      </a:accent4>
      <a:accent5>
        <a:srgbClr val="C10019"/>
      </a:accent5>
      <a:accent6>
        <a:srgbClr val="19A133"/>
      </a:accent6>
      <a:hlink>
        <a:srgbClr val="000066"/>
      </a:hlink>
      <a:folHlink>
        <a:srgbClr val="B5BAE1"/>
      </a:folHlink>
    </a:clrScheme>
    <a:fontScheme name="NS standaard">
      <a:majorFont>
        <a:latin typeface="NS Sans"/>
        <a:ea typeface=""/>
        <a:cs typeface=""/>
      </a:majorFont>
      <a:minorFont>
        <a:latin typeface="NS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NS standaard">
      <a:dk1>
        <a:srgbClr val="000000"/>
      </a:dk1>
      <a:lt1>
        <a:srgbClr val="FFFFFF"/>
      </a:lt1>
      <a:dk2>
        <a:srgbClr val="92A3AB"/>
      </a:dk2>
      <a:lt2>
        <a:srgbClr val="D0D9DB"/>
      </a:lt2>
      <a:accent1>
        <a:srgbClr val="003082"/>
      </a:accent1>
      <a:accent2>
        <a:srgbClr val="FFC917"/>
      </a:accent2>
      <a:accent3>
        <a:srgbClr val="6666CC"/>
      </a:accent3>
      <a:accent4>
        <a:srgbClr val="FFE394"/>
      </a:accent4>
      <a:accent5>
        <a:srgbClr val="C10019"/>
      </a:accent5>
      <a:accent6>
        <a:srgbClr val="19A133"/>
      </a:accent6>
      <a:hlink>
        <a:srgbClr val="000066"/>
      </a:hlink>
      <a:folHlink>
        <a:srgbClr val="B5BAE1"/>
      </a:folHlink>
    </a:clrScheme>
    <a:fontScheme name="NS standaard">
      <a:majorFont>
        <a:latin typeface="NS Sans"/>
        <a:ea typeface=""/>
        <a:cs typeface=""/>
      </a:majorFont>
      <a:minorFont>
        <a:latin typeface="NS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59664B2059342AE47BD596B71978F" ma:contentTypeVersion="6" ma:contentTypeDescription="Een nieuw document maken." ma:contentTypeScope="" ma:versionID="e63efb0d6ca6b5277b9c11c64b2e0487">
  <xsd:schema xmlns:xsd="http://www.w3.org/2001/XMLSchema" xmlns:xs="http://www.w3.org/2001/XMLSchema" xmlns:p="http://schemas.microsoft.com/office/2006/metadata/properties" xmlns:ns2="aa435868-bee1-4536-8dee-020cefe7809e" targetNamespace="http://schemas.microsoft.com/office/2006/metadata/properties" ma:root="true" ma:fieldsID="e078ce150d698223e452ea7e6d4029b7" ns2:_="">
    <xsd:import namespace="aa435868-bee1-4536-8dee-020cefe780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35868-bee1-4536-8dee-020cefe780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9E7F4D-A8E2-4E5C-A71D-E7EA5687057E}"/>
</file>

<file path=customXml/itemProps2.xml><?xml version="1.0" encoding="utf-8"?>
<ds:datastoreItem xmlns:ds="http://schemas.openxmlformats.org/officeDocument/2006/customXml" ds:itemID="{9C2CE845-0457-429B-8705-0D6D54D88B91}"/>
</file>

<file path=customXml/itemProps3.xml><?xml version="1.0" encoding="utf-8"?>
<ds:datastoreItem xmlns:ds="http://schemas.openxmlformats.org/officeDocument/2006/customXml" ds:itemID="{8C4D53FC-7C2E-4CD0-BF83-A660A363047E}"/>
</file>

<file path=docProps/app.xml><?xml version="1.0" encoding="utf-8"?>
<Properties xmlns="http://schemas.openxmlformats.org/officeDocument/2006/extended-properties" xmlns:vt="http://schemas.openxmlformats.org/officeDocument/2006/docPropsVTypes">
  <Template>NS standaard</Template>
  <TotalTime>0</TotalTime>
  <Words>719</Words>
  <Application>Microsoft Office PowerPoint</Application>
  <PresentationFormat>Diavoorstelling (4:3)</PresentationFormat>
  <Paragraphs>106</Paragraphs>
  <Slides>11</Slides>
  <Notes>3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Aharoni</vt:lpstr>
      <vt:lpstr>Arial</vt:lpstr>
      <vt:lpstr>Arial Narrow</vt:lpstr>
      <vt:lpstr>NS Sans</vt:lpstr>
      <vt:lpstr>NS standaard</vt:lpstr>
      <vt:lpstr>think-cell Slide</vt:lpstr>
      <vt:lpstr>Met NS vliegensvlug door West-Europa De trein als alternatief voor vliegen op afstanden tot 700 km</vt:lpstr>
      <vt:lpstr>NS International verbindt Nederland met West-Europa </vt:lpstr>
      <vt:lpstr>Steeds meer reizigers overwegen en kiezen voor de trein</vt:lpstr>
      <vt:lpstr>Het effect van een verbeterd aanbod: Londen </vt:lpstr>
      <vt:lpstr>Versus het effect van veel media-aandacht: Berlijn </vt:lpstr>
      <vt:lpstr>Substitutie van korte afstandsvluchten biedt nieuwe kansen voor internationaal treinverkeer</vt:lpstr>
      <vt:lpstr>Grootste uitdagingen in substitutie en het verbeteren van de concurrentiepositie van trein t.o.v. de luchtvaart</vt:lpstr>
      <vt:lpstr>Ook is er nog beeldvorming te overwinnen</vt:lpstr>
      <vt:lpstr>Aanbod- ambitie en wat daar voor nodig is (1) </vt:lpstr>
      <vt:lpstr>Aanbod- ambitie en wat daar voor nodig is (2) 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Werkbezoek A. Kruyt</dc:title>
  <dc:creator>Jeroen Steusel</dc:creator>
  <cp:lastModifiedBy>Mook, Kaj KM</cp:lastModifiedBy>
  <cp:revision>305</cp:revision>
  <dcterms:created xsi:type="dcterms:W3CDTF">2016-10-20T14:22:56Z</dcterms:created>
  <dcterms:modified xsi:type="dcterms:W3CDTF">2018-11-23T11:19:49Z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0x010100BB959664B2059342AE47BD596B71978F</vt:lpwstr>
  </property>
</Properties>
</file>