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9" r:id="rId2"/>
    <p:sldId id="450" r:id="rId3"/>
    <p:sldId id="453" r:id="rId4"/>
    <p:sldId id="452" r:id="rId5"/>
    <p:sldId id="459" r:id="rId6"/>
    <p:sldId id="460" r:id="rId7"/>
    <p:sldId id="456" r:id="rId8"/>
    <p:sldId id="457" r:id="rId9"/>
    <p:sldId id="458" r:id="rId10"/>
    <p:sldId id="461" r:id="rId11"/>
    <p:sldId id="466" r:id="rId12"/>
    <p:sldId id="462" r:id="rId13"/>
    <p:sldId id="455" r:id="rId14"/>
    <p:sldId id="463" r:id="rId15"/>
    <p:sldId id="464" r:id="rId16"/>
    <p:sldId id="465" r:id="rId17"/>
    <p:sldId id="467" r:id="rId18"/>
    <p:sldId id="468" r:id="rId19"/>
  </p:sldIdLst>
  <p:sldSz cx="9144000" cy="5143500" type="screen16x9"/>
  <p:notesSz cx="6810375" cy="99425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7B"/>
    <a:srgbClr val="76115B"/>
    <a:srgbClr val="A5C100"/>
    <a:srgbClr val="1C4967"/>
    <a:srgbClr val="006889"/>
    <a:srgbClr val="F39600"/>
    <a:srgbClr val="00577E"/>
    <a:srgbClr val="811066"/>
    <a:srgbClr val="0086A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5827" autoAdjust="0"/>
  </p:normalViewPr>
  <p:slideViewPr>
    <p:cSldViewPr snapToGrid="0">
      <p:cViewPr>
        <p:scale>
          <a:sx n="114" d="100"/>
          <a:sy n="114" d="100"/>
        </p:scale>
        <p:origin x="520" y="544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21/11/2018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Open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21/11/2018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Open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5E5B-6829-4D9E-B854-C967BF660A4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2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2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09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75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6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5E5B-6829-4D9E-B854-C967BF660A4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5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3B0A2D-D566-7E4C-A883-16749DC13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957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corpLogo">
            <a:extLst>
              <a:ext uri="{FF2B5EF4-FFF2-40B4-BE49-F238E27FC236}">
                <a16:creationId xmlns:a16="http://schemas.microsoft.com/office/drawing/2014/main" id="{454DD34F-DF42-42BF-806D-04906CC47CD7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/>
              <a:t>We look forward to working with you.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For more information visit our website</a:t>
            </a:r>
            <a:br>
              <a:rPr lang="en-GB" b="0" dirty="0"/>
            </a:br>
            <a:r>
              <a:rPr lang="en-GB" b="0" dirty="0"/>
              <a:t>royalhaskoningdhv.com</a:t>
            </a:r>
            <a:br>
              <a:rPr lang="en-GB" b="0" dirty="0"/>
            </a:br>
            <a:br>
              <a:rPr lang="en-GB" b="0" dirty="0"/>
            </a:br>
            <a:r>
              <a:rPr lang="en-GB" sz="2000" b="0" dirty="0"/>
              <a:t>Contact: marcom@rhdhv.com</a:t>
            </a:r>
            <a:br>
              <a:rPr lang="en-GB" dirty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 dirty="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 dirty="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infopi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800"/>
            <a:ext cx="9144000" cy="29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7A6-E5C4-46E4-967E-567376E54AC1}" type="datetimeFigureOut">
              <a:rPr lang="nl-NL" smtClean="0"/>
              <a:t>21-11-18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35FF-39C7-4FB3-B221-1D5B56FECF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7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E88682-F538-7C4F-9466-55AD41CE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0BF052E-9743-6542-A767-82D1C8F0FB17}" type="datetimeFigureOut">
              <a:rPr lang="nl-NL" smtClean="0"/>
              <a:t>21-11-18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028294-704D-234D-940A-429EC625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CECCE-A2D2-ED4B-927B-BA63355D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E2ADC3E-D02A-054F-AEC3-ED8E41D2A9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corpLogo">
            <a:extLst>
              <a:ext uri="{FF2B5EF4-FFF2-40B4-BE49-F238E27FC236}">
                <a16:creationId xmlns:a16="http://schemas.microsoft.com/office/drawing/2014/main" id="{39F0F507-F74F-49DA-949A-43C7883B231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infopi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800" y="882412"/>
            <a:ext cx="4014000" cy="37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fop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en-GB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38F61E18-EFE1-4E64-AE36-956FC0BE1891}"/>
              </a:ext>
            </a:extLst>
          </p:cNvPr>
          <p:cNvPicPr>
            <a:picLocks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8" r:id="rId2"/>
    <p:sldLayoutId id="2147483650" r:id="rId3"/>
    <p:sldLayoutId id="2147483674" r:id="rId4"/>
    <p:sldLayoutId id="2147483672" r:id="rId5"/>
    <p:sldLayoutId id="2147483697" r:id="rId6"/>
    <p:sldLayoutId id="2147483664" r:id="rId7"/>
    <p:sldLayoutId id="2147483712" r:id="rId8"/>
    <p:sldLayoutId id="2147483724" r:id="rId9"/>
    <p:sldLayoutId id="2147483717" r:id="rId10"/>
    <p:sldLayoutId id="2147483713" r:id="rId11"/>
    <p:sldLayoutId id="2147483714" r:id="rId12"/>
    <p:sldLayoutId id="2147483715" r:id="rId13"/>
    <p:sldLayoutId id="2147483728" r:id="rId14"/>
    <p:sldLayoutId id="2147483751" r:id="rId15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1450E9-E165-A247-82C4-FBAE41866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957"/>
          </a:xfrm>
          <a:prstGeom prst="rect">
            <a:avLst/>
          </a:prstGeom>
        </p:spPr>
      </p:pic>
      <p:pic>
        <p:nvPicPr>
          <p:cNvPr id="46" name="corpBackground">
            <a:extLst>
              <a:ext uri="{FF2B5EF4-FFF2-40B4-BE49-F238E27FC236}">
                <a16:creationId xmlns:a16="http://schemas.microsoft.com/office/drawing/2014/main" id="{E0BB7D06-6E36-2349-80DF-84FD7D0C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57"/>
            <a:ext cx="9144000" cy="5146766"/>
          </a:xfrm>
          <a:prstGeom prst="rect">
            <a:avLst/>
          </a:prstGeom>
        </p:spPr>
      </p:pic>
      <p:sp>
        <p:nvSpPr>
          <p:cNvPr id="47" name="AutoShape 3">
            <a:extLst>
              <a:ext uri="{FF2B5EF4-FFF2-40B4-BE49-F238E27FC236}">
                <a16:creationId xmlns:a16="http://schemas.microsoft.com/office/drawing/2014/main" id="{44F21F40-936C-314A-8B33-2A6CCA79BA5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id="{B03EC13B-2B95-C144-979D-59A64117ECC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E969982A-8AF0-7E44-9E12-446C4807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pic>
        <p:nvPicPr>
          <p:cNvPr id="53" name="corpLogo">
            <a:extLst>
              <a:ext uri="{FF2B5EF4-FFF2-40B4-BE49-F238E27FC236}">
                <a16:creationId xmlns:a16="http://schemas.microsoft.com/office/drawing/2014/main" id="{AF8CF7CB-73AC-BE48-9C4E-2D11494FB30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80C747-88F5-2B49-825A-EAD3763EB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476173"/>
            <a:ext cx="6393688" cy="407094"/>
          </a:xfrm>
        </p:spPr>
        <p:txBody>
          <a:bodyPr/>
          <a:lstStyle/>
          <a:p>
            <a:r>
              <a:rPr lang="nl-NL" b="1" dirty="0"/>
              <a:t>Trein als substituut voor vliegtuig</a:t>
            </a:r>
            <a:br>
              <a:rPr lang="nl-NL" b="1" dirty="0"/>
            </a:br>
            <a:br>
              <a:rPr lang="nl-NL" i="1" dirty="0">
                <a:solidFill>
                  <a:srgbClr val="A5C100"/>
                </a:solidFill>
              </a:rPr>
            </a:br>
            <a:endParaRPr lang="nl-NL" dirty="0"/>
          </a:p>
        </p:txBody>
      </p:sp>
      <p:sp>
        <p:nvSpPr>
          <p:cNvPr id="66" name="Tijdelijke aanduiding voor tekst 1">
            <a:extLst>
              <a:ext uri="{FF2B5EF4-FFF2-40B4-BE49-F238E27FC236}">
                <a16:creationId xmlns:a16="http://schemas.microsoft.com/office/drawing/2014/main" id="{324BA0C7-EFD7-324B-A3AE-6A28F14C5F74}"/>
              </a:ext>
            </a:extLst>
          </p:cNvPr>
          <p:cNvSpPr txBox="1">
            <a:spLocks/>
          </p:cNvSpPr>
          <p:nvPr/>
        </p:nvSpPr>
        <p:spPr>
          <a:xfrm>
            <a:off x="810000" y="2406553"/>
            <a:ext cx="4050032" cy="720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bg2"/>
              </a:buClr>
              <a:buSzPct val="80000"/>
              <a:buFontTx/>
              <a:buNone/>
              <a:defRPr sz="13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Tx/>
              <a:buNone/>
              <a:tabLst/>
              <a:defRPr/>
            </a:pPr>
            <a:endParaRPr lang="nl-NL" dirty="0">
              <a:solidFill>
                <a:srgbClr val="00688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Tx/>
              <a:buNone/>
              <a:tabLst/>
              <a:defRPr/>
            </a:pPr>
            <a:endParaRPr lang="nl-NL" dirty="0">
              <a:solidFill>
                <a:srgbClr val="006889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A2480F-00AC-B64F-AA21-DACF2EC5C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99" y="1991328"/>
            <a:ext cx="5735767" cy="540310"/>
          </a:xfrm>
        </p:spPr>
        <p:txBody>
          <a:bodyPr/>
          <a:lstStyle/>
          <a:p>
            <a:r>
              <a:rPr lang="nl-NL" sz="2000" dirty="0">
                <a:solidFill>
                  <a:srgbClr val="A5C100"/>
                </a:solidFill>
              </a:rPr>
              <a:t>Critical review brede maatschappelijke consultatie omgevingsraad</a:t>
            </a:r>
            <a:endParaRPr lang="nl-NL" sz="2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8C4EB0-07DC-AB42-8D37-D28B8FFE6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000" y="2877798"/>
            <a:ext cx="2397464" cy="394554"/>
          </a:xfrm>
        </p:spPr>
        <p:txBody>
          <a:bodyPr/>
          <a:lstStyle/>
          <a:p>
            <a:pPr lvl="0">
              <a:lnSpc>
                <a:spcPct val="114000"/>
              </a:lnSpc>
              <a:buClr>
                <a:srgbClr val="FFFFFF"/>
              </a:buClr>
              <a:defRPr/>
            </a:pPr>
            <a:r>
              <a:rPr lang="nl-NL" dirty="0">
                <a:solidFill>
                  <a:srgbClr val="006889"/>
                </a:solidFill>
              </a:rPr>
              <a:t>Barth Donners</a:t>
            </a:r>
          </a:p>
          <a:p>
            <a:pPr lvl="0">
              <a:lnSpc>
                <a:spcPct val="114000"/>
              </a:lnSpc>
              <a:buClr>
                <a:srgbClr val="FFFFFF"/>
              </a:buClr>
              <a:defRPr/>
            </a:pPr>
            <a:r>
              <a:rPr lang="nl-NL" dirty="0">
                <a:solidFill>
                  <a:srgbClr val="006889"/>
                </a:solidFill>
              </a:rPr>
              <a:t>26 november 2018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95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9: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Consencus</a:t>
            </a:r>
            <a:r>
              <a:rPr lang="nl-NL" dirty="0"/>
              <a:t> over verbeterstappen 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Verbetering Tickets &amp; Services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Reisinformatie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Boekingsproces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Begeleiding en reizigersrechten 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Verbetering Reistijd: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opheffen barrières &amp; optimalisatie plannen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Verbetering Reistijd: 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integraal HSL-netwerk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930669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10: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Nachttrein kan radius verder vergroten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Voldoende slaaptijd (6-8 uur) automatisch lange afstanden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Verder vergroten met inzet HSL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Reiziger onvoldoende bewust </a:t>
            </a:r>
            <a:r>
              <a:rPr lang="nl-NL" sz="1600" dirty="0" err="1"/>
              <a:t>trade</a:t>
            </a:r>
            <a:r>
              <a:rPr lang="nl-NL" sz="1600" dirty="0"/>
              <a:t>-off nachttrein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Dure reis maar minder hotelkosten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Meer effectieve werktijd/verblijfstijd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Business Case moeilijk vanwege slechte modellering reizigerskeuze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Modellen gaan uit van reistijd competitie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Onduidelijk wat gepercipieerde reistijd van slaap is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50665491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2925B1EE-D5CC-2A43-8D1C-7FD49424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754"/>
            <a:ext cx="9144000" cy="3860800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E09BB6D-6F3E-1F4D-AEA0-5A9871E7C762}"/>
              </a:ext>
            </a:extLst>
          </p:cNvPr>
          <p:cNvGrpSpPr/>
          <p:nvPr/>
        </p:nvGrpSpPr>
        <p:grpSpPr>
          <a:xfrm>
            <a:off x="326224" y="2119936"/>
            <a:ext cx="8458699" cy="1284847"/>
            <a:chOff x="213360" y="619760"/>
            <a:chExt cx="5534660" cy="840740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CC235429-6DC8-6E4C-ABC7-61336341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" y="1198880"/>
              <a:ext cx="251460" cy="25146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ED8C56C-9286-4F4F-A678-0DF0A6EE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3360" y="1188720"/>
              <a:ext cx="251460" cy="251460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561898C-70E0-B34E-A8C9-175E8F85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4880" y="1209040"/>
              <a:ext cx="251460" cy="25146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FFEC1D8-B785-B441-A317-3E1145299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4880" y="1198880"/>
              <a:ext cx="251460" cy="25146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7C3ABB3-A9DC-1B49-8BBB-FA4444AB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60" y="1198880"/>
              <a:ext cx="251460" cy="251460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0288D86-7BB6-784A-A8B3-D89F3217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6560" y="1188720"/>
              <a:ext cx="251460" cy="251460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AFC3824A-FB88-0843-8E5C-581775841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960" y="619760"/>
              <a:ext cx="255270" cy="255270"/>
            </a:xfrm>
            <a:prstGeom prst="rect">
              <a:avLst/>
            </a:prstGeom>
          </p:spPr>
        </p:pic>
      </p:grpSp>
      <p:sp>
        <p:nvSpPr>
          <p:cNvPr id="16" name="Tekstvak 6">
            <a:extLst>
              <a:ext uri="{FF2B5EF4-FFF2-40B4-BE49-F238E27FC236}">
                <a16:creationId xmlns:a16="http://schemas.microsoft.com/office/drawing/2014/main" id="{0E424E87-1AD3-D54B-BCED-DBBFFDCBB20D}"/>
              </a:ext>
            </a:extLst>
          </p:cNvPr>
          <p:cNvSpPr txBox="1"/>
          <p:nvPr/>
        </p:nvSpPr>
        <p:spPr>
          <a:xfrm>
            <a:off x="0" y="1391104"/>
            <a:ext cx="3026098" cy="1822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nl-NL" sz="2000" b="1" dirty="0">
                <a:solidFill>
                  <a:srgbClr val="0057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Huidige situatie</a:t>
            </a:r>
            <a:endParaRPr lang="nl-NL" sz="2000" dirty="0">
              <a:solidFill>
                <a:srgbClr val="00577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kstvak 8">
            <a:extLst>
              <a:ext uri="{FF2B5EF4-FFF2-40B4-BE49-F238E27FC236}">
                <a16:creationId xmlns:a16="http://schemas.microsoft.com/office/drawing/2014/main" id="{7782C48F-E2A0-A34E-9AE8-90A5887105DB}"/>
              </a:ext>
            </a:extLst>
          </p:cNvPr>
          <p:cNvSpPr txBox="1"/>
          <p:nvPr/>
        </p:nvSpPr>
        <p:spPr>
          <a:xfrm>
            <a:off x="3059094" y="1391104"/>
            <a:ext cx="3058950" cy="1822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nl-NL" sz="2000" b="1" dirty="0">
                <a:solidFill>
                  <a:srgbClr val="0057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Opheffen barrières &amp; optimalisatie</a:t>
            </a:r>
            <a:endParaRPr lang="nl-NL" sz="2000" dirty="0">
              <a:solidFill>
                <a:srgbClr val="00577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kstvak 13">
            <a:extLst>
              <a:ext uri="{FF2B5EF4-FFF2-40B4-BE49-F238E27FC236}">
                <a16:creationId xmlns:a16="http://schemas.microsoft.com/office/drawing/2014/main" id="{1363F0F2-D695-474E-9957-142187B65D1E}"/>
              </a:ext>
            </a:extLst>
          </p:cNvPr>
          <p:cNvSpPr txBox="1"/>
          <p:nvPr/>
        </p:nvSpPr>
        <p:spPr>
          <a:xfrm>
            <a:off x="6151040" y="1391104"/>
            <a:ext cx="2992960" cy="1822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nl-NL" sz="2000" b="1" dirty="0">
                <a:solidFill>
                  <a:srgbClr val="0057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Europees HSL-netwerk</a:t>
            </a:r>
            <a:endParaRPr lang="nl-NL" sz="2000" dirty="0">
              <a:solidFill>
                <a:srgbClr val="00577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11: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Verbetering vragen keuzes en reizigers zullen reageren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639503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sz="1600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r>
              <a:rPr lang="nl-NL" dirty="0"/>
              <a:t>illustratief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1047640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12: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Trein veroorzaakt minder emissies dan vliegtuig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977976A-D0EE-B948-8331-E47CA33FA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47032"/>
              </p:ext>
            </p:extLst>
          </p:nvPr>
        </p:nvGraphicFramePr>
        <p:xfrm>
          <a:off x="1079703" y="1200642"/>
          <a:ext cx="6983456" cy="3323498"/>
        </p:xfrm>
        <a:graphic>
          <a:graphicData uri="http://schemas.openxmlformats.org/drawingml/2006/table">
            <a:tbl>
              <a:tblPr firstRow="1" firstCol="1" bandRow="1"/>
              <a:tblGrid>
                <a:gridCol w="2087647">
                  <a:extLst>
                    <a:ext uri="{9D8B030D-6E8A-4147-A177-3AD203B41FA5}">
                      <a16:colId xmlns:a16="http://schemas.microsoft.com/office/drawing/2014/main" val="885473511"/>
                    </a:ext>
                  </a:extLst>
                </a:gridCol>
                <a:gridCol w="2087647">
                  <a:extLst>
                    <a:ext uri="{9D8B030D-6E8A-4147-A177-3AD203B41FA5}">
                      <a16:colId xmlns:a16="http://schemas.microsoft.com/office/drawing/2014/main" val="3163137190"/>
                    </a:ext>
                  </a:extLst>
                </a:gridCol>
                <a:gridCol w="1404081">
                  <a:extLst>
                    <a:ext uri="{9D8B030D-6E8A-4147-A177-3AD203B41FA5}">
                      <a16:colId xmlns:a16="http://schemas.microsoft.com/office/drawing/2014/main" val="323992737"/>
                    </a:ext>
                  </a:extLst>
                </a:gridCol>
                <a:gridCol w="1404081">
                  <a:extLst>
                    <a:ext uri="{9D8B030D-6E8A-4147-A177-3AD203B41FA5}">
                      <a16:colId xmlns:a16="http://schemas.microsoft.com/office/drawing/2014/main" val="3372782718"/>
                    </a:ext>
                  </a:extLst>
                </a:gridCol>
              </a:tblGrid>
              <a:tr h="55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Vervoerwijze</a:t>
                      </a:r>
                      <a:endParaRPr lang="nl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Categorie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nl-NL" sz="1600" b="1" baseline="-25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/rkm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NOx/rkm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2378"/>
                  </a:ext>
                </a:extLst>
              </a:tr>
              <a:tr h="553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Trein</a:t>
                      </a:r>
                      <a:endParaRPr lang="nl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Internationaal/HSL</a:t>
                      </a:r>
                      <a:endParaRPr lang="nl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0,026 kg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0,034 mg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72487"/>
                  </a:ext>
                </a:extLst>
              </a:tr>
              <a:tr h="55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Vliegtuig</a:t>
                      </a:r>
                      <a:endParaRPr lang="nl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&lt;700 km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0,260 kg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0,096 mg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57717"/>
                  </a:ext>
                </a:extLst>
              </a:tr>
              <a:tr h="55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Vliegtuig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&gt;700 km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0,200 kg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0,081 mg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74523"/>
                  </a:ext>
                </a:extLst>
              </a:tr>
              <a:tr h="55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 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Gem. 2020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0,137 kg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0,169 mg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21067"/>
                  </a:ext>
                </a:extLst>
              </a:tr>
              <a:tr h="554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 </a:t>
                      </a:r>
                      <a:endParaRPr lang="nl-NL" sz="1600" dirty="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Touringcar</a:t>
                      </a:r>
                      <a:endParaRPr lang="nl-NL" sz="1600">
                        <a:solidFill>
                          <a:srgbClr val="00577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0,033 kg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577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0,070 mg</a:t>
                      </a:r>
                    </a:p>
                  </a:txBody>
                  <a:tcPr marL="43180" marR="43180" marT="36195" marB="361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16924"/>
                  </a:ext>
                </a:extLst>
              </a:tr>
            </a:tbl>
          </a:graphicData>
        </a:graphic>
      </p:graphicFrame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CCD0882-90DC-874E-8049-2F2FAD513BF2}"/>
              </a:ext>
            </a:extLst>
          </p:cNvPr>
          <p:cNvSpPr txBox="1">
            <a:spLocks/>
          </p:cNvSpPr>
          <p:nvPr/>
        </p:nvSpPr>
        <p:spPr>
          <a:xfrm>
            <a:off x="620400" y="13461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dirty="0"/>
          </a:p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r>
              <a:rPr lang="nl-NL" dirty="0"/>
              <a:t>CE Delft et al., 2015, </a:t>
            </a:r>
            <a:r>
              <a:rPr lang="nl-NL" i="1" dirty="0"/>
              <a:t>STREAM personenvervoer 2014</a:t>
            </a: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11628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AAA2110-CD59-9B4B-BA98-DE5AFB94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26413"/>
            <a:ext cx="8432800" cy="3924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13: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Emmissie</a:t>
            </a:r>
            <a:r>
              <a:rPr lang="nl-NL" dirty="0"/>
              <a:t> middellange reizen van/naar Schiphol verminderd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C7E6C4-EA76-844E-9E03-8BC05B78C56E}"/>
              </a:ext>
            </a:extLst>
          </p:cNvPr>
          <p:cNvSpPr txBox="1">
            <a:spLocks/>
          </p:cNvSpPr>
          <p:nvPr/>
        </p:nvSpPr>
        <p:spPr>
          <a:xfrm>
            <a:off x="361324" y="1057437"/>
            <a:ext cx="4210042" cy="471008"/>
          </a:xfrm>
          <a:prstGeom prst="rect">
            <a:avLst/>
          </a:prstGeom>
        </p:spPr>
        <p:txBody>
          <a:bodyPr vert="horz" lIns="0" tIns="46800" rIns="0" bIns="468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nl-NL" sz="27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2700" baseline="-25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6431B8-BF17-F644-AE3F-79C2BB3C1FE3}"/>
              </a:ext>
            </a:extLst>
          </p:cNvPr>
          <p:cNvSpPr txBox="1">
            <a:spLocks/>
          </p:cNvSpPr>
          <p:nvPr/>
        </p:nvSpPr>
        <p:spPr>
          <a:xfrm>
            <a:off x="4572634" y="1057436"/>
            <a:ext cx="4210042" cy="471008"/>
          </a:xfrm>
          <a:prstGeom prst="rect">
            <a:avLst/>
          </a:prstGeom>
        </p:spPr>
        <p:txBody>
          <a:bodyPr vert="horz" lIns="0" tIns="46800" rIns="0" bIns="468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NOx</a:t>
            </a:r>
            <a:endParaRPr lang="en-GB" sz="2700" baseline="-25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E3B4BBA6-607A-1846-96C7-BA6CE1A62C9C}"/>
              </a:ext>
            </a:extLst>
          </p:cNvPr>
          <p:cNvSpPr/>
          <p:nvPr/>
        </p:nvSpPr>
        <p:spPr>
          <a:xfrm>
            <a:off x="1574222" y="1247478"/>
            <a:ext cx="2389909" cy="1710468"/>
          </a:xfrm>
          <a:custGeom>
            <a:avLst/>
            <a:gdLst>
              <a:gd name="connsiteX0" fmla="*/ 0 w 2675659"/>
              <a:gd name="connsiteY0" fmla="*/ 0 h 1771650"/>
              <a:gd name="connsiteX1" fmla="*/ 93518 w 2675659"/>
              <a:gd name="connsiteY1" fmla="*/ 31172 h 1771650"/>
              <a:gd name="connsiteX2" fmla="*/ 472787 w 2675659"/>
              <a:gd name="connsiteY2" fmla="*/ 238991 h 1771650"/>
              <a:gd name="connsiteX3" fmla="*/ 1392382 w 2675659"/>
              <a:gd name="connsiteY3" fmla="*/ 909204 h 1771650"/>
              <a:gd name="connsiteX4" fmla="*/ 1849582 w 2675659"/>
              <a:gd name="connsiteY4" fmla="*/ 1241713 h 1771650"/>
              <a:gd name="connsiteX5" fmla="*/ 2369127 w 2675659"/>
              <a:gd name="connsiteY5" fmla="*/ 1558636 h 1771650"/>
              <a:gd name="connsiteX6" fmla="*/ 2582141 w 2675659"/>
              <a:gd name="connsiteY6" fmla="*/ 1683327 h 1771650"/>
              <a:gd name="connsiteX7" fmla="*/ 2675659 w 2675659"/>
              <a:gd name="connsiteY7" fmla="*/ 1771650 h 1771650"/>
              <a:gd name="connsiteX0" fmla="*/ 30913 w 2706572"/>
              <a:gd name="connsiteY0" fmla="*/ 42545 h 1814195"/>
              <a:gd name="connsiteX1" fmla="*/ 124431 w 2706572"/>
              <a:gd name="connsiteY1" fmla="*/ 73717 h 1814195"/>
              <a:gd name="connsiteX2" fmla="*/ 1423295 w 2706572"/>
              <a:gd name="connsiteY2" fmla="*/ 951749 h 1814195"/>
              <a:gd name="connsiteX3" fmla="*/ 1880495 w 2706572"/>
              <a:gd name="connsiteY3" fmla="*/ 1284258 h 1814195"/>
              <a:gd name="connsiteX4" fmla="*/ 2400040 w 2706572"/>
              <a:gd name="connsiteY4" fmla="*/ 1601181 h 1814195"/>
              <a:gd name="connsiteX5" fmla="*/ 2613054 w 2706572"/>
              <a:gd name="connsiteY5" fmla="*/ 1725872 h 1814195"/>
              <a:gd name="connsiteX6" fmla="*/ 2706572 w 2706572"/>
              <a:gd name="connsiteY6" fmla="*/ 1814195 h 1814195"/>
              <a:gd name="connsiteX0" fmla="*/ 0 w 2675659"/>
              <a:gd name="connsiteY0" fmla="*/ 0 h 1771650"/>
              <a:gd name="connsiteX1" fmla="*/ 1392382 w 2675659"/>
              <a:gd name="connsiteY1" fmla="*/ 909204 h 1771650"/>
              <a:gd name="connsiteX2" fmla="*/ 1849582 w 2675659"/>
              <a:gd name="connsiteY2" fmla="*/ 1241713 h 1771650"/>
              <a:gd name="connsiteX3" fmla="*/ 2369127 w 2675659"/>
              <a:gd name="connsiteY3" fmla="*/ 1558636 h 1771650"/>
              <a:gd name="connsiteX4" fmla="*/ 2582141 w 2675659"/>
              <a:gd name="connsiteY4" fmla="*/ 1683327 h 1771650"/>
              <a:gd name="connsiteX5" fmla="*/ 2675659 w 2675659"/>
              <a:gd name="connsiteY5" fmla="*/ 1771650 h 1771650"/>
              <a:gd name="connsiteX0" fmla="*/ 0 w 2675659"/>
              <a:gd name="connsiteY0" fmla="*/ 0 h 1771650"/>
              <a:gd name="connsiteX1" fmla="*/ 1849582 w 2675659"/>
              <a:gd name="connsiteY1" fmla="*/ 1241713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10541 w 2675659"/>
              <a:gd name="connsiteY1" fmla="*/ 587085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582141 w 2675659"/>
              <a:gd name="connsiteY2" fmla="*/ 1683327 h 1771650"/>
              <a:gd name="connsiteX3" fmla="*/ 2675659 w 2675659"/>
              <a:gd name="connsiteY3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675659 w 2675659"/>
              <a:gd name="connsiteY2" fmla="*/ 1771650 h 1771650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9909"/>
              <a:gd name="connsiteY0" fmla="*/ 0 h 1818410"/>
              <a:gd name="connsiteX1" fmla="*/ 1205346 w 2389909"/>
              <a:gd name="connsiteY1" fmla="*/ 597476 h 1818410"/>
              <a:gd name="connsiteX2" fmla="*/ 2389909 w 2389909"/>
              <a:gd name="connsiteY2" fmla="*/ 1818410 h 181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909" h="1818410">
                <a:moveTo>
                  <a:pt x="0" y="0"/>
                </a:moveTo>
                <a:lnTo>
                  <a:pt x="1205346" y="597476"/>
                </a:lnTo>
                <a:lnTo>
                  <a:pt x="2389909" y="1818410"/>
                </a:lnTo>
              </a:path>
            </a:pathLst>
          </a:custGeom>
          <a:noFill/>
          <a:ln w="44450" cap="rnd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7B5D5210-58BF-2E43-ADF5-68FE9428820F}"/>
              </a:ext>
            </a:extLst>
          </p:cNvPr>
          <p:cNvSpPr/>
          <p:nvPr/>
        </p:nvSpPr>
        <p:spPr>
          <a:xfrm>
            <a:off x="5665576" y="1507474"/>
            <a:ext cx="2479431" cy="1084926"/>
          </a:xfrm>
          <a:custGeom>
            <a:avLst/>
            <a:gdLst>
              <a:gd name="connsiteX0" fmla="*/ 0 w 2675659"/>
              <a:gd name="connsiteY0" fmla="*/ 0 h 1771650"/>
              <a:gd name="connsiteX1" fmla="*/ 93518 w 2675659"/>
              <a:gd name="connsiteY1" fmla="*/ 31172 h 1771650"/>
              <a:gd name="connsiteX2" fmla="*/ 472787 w 2675659"/>
              <a:gd name="connsiteY2" fmla="*/ 238991 h 1771650"/>
              <a:gd name="connsiteX3" fmla="*/ 1392382 w 2675659"/>
              <a:gd name="connsiteY3" fmla="*/ 909204 h 1771650"/>
              <a:gd name="connsiteX4" fmla="*/ 1849582 w 2675659"/>
              <a:gd name="connsiteY4" fmla="*/ 1241713 h 1771650"/>
              <a:gd name="connsiteX5" fmla="*/ 2369127 w 2675659"/>
              <a:gd name="connsiteY5" fmla="*/ 1558636 h 1771650"/>
              <a:gd name="connsiteX6" fmla="*/ 2582141 w 2675659"/>
              <a:gd name="connsiteY6" fmla="*/ 1683327 h 1771650"/>
              <a:gd name="connsiteX7" fmla="*/ 2675659 w 2675659"/>
              <a:gd name="connsiteY7" fmla="*/ 1771650 h 1771650"/>
              <a:gd name="connsiteX0" fmla="*/ 30913 w 2706572"/>
              <a:gd name="connsiteY0" fmla="*/ 42545 h 1814195"/>
              <a:gd name="connsiteX1" fmla="*/ 124431 w 2706572"/>
              <a:gd name="connsiteY1" fmla="*/ 73717 h 1814195"/>
              <a:gd name="connsiteX2" fmla="*/ 1423295 w 2706572"/>
              <a:gd name="connsiteY2" fmla="*/ 951749 h 1814195"/>
              <a:gd name="connsiteX3" fmla="*/ 1880495 w 2706572"/>
              <a:gd name="connsiteY3" fmla="*/ 1284258 h 1814195"/>
              <a:gd name="connsiteX4" fmla="*/ 2400040 w 2706572"/>
              <a:gd name="connsiteY4" fmla="*/ 1601181 h 1814195"/>
              <a:gd name="connsiteX5" fmla="*/ 2613054 w 2706572"/>
              <a:gd name="connsiteY5" fmla="*/ 1725872 h 1814195"/>
              <a:gd name="connsiteX6" fmla="*/ 2706572 w 2706572"/>
              <a:gd name="connsiteY6" fmla="*/ 1814195 h 1814195"/>
              <a:gd name="connsiteX0" fmla="*/ 0 w 2675659"/>
              <a:gd name="connsiteY0" fmla="*/ 0 h 1771650"/>
              <a:gd name="connsiteX1" fmla="*/ 1392382 w 2675659"/>
              <a:gd name="connsiteY1" fmla="*/ 909204 h 1771650"/>
              <a:gd name="connsiteX2" fmla="*/ 1849582 w 2675659"/>
              <a:gd name="connsiteY2" fmla="*/ 1241713 h 1771650"/>
              <a:gd name="connsiteX3" fmla="*/ 2369127 w 2675659"/>
              <a:gd name="connsiteY3" fmla="*/ 1558636 h 1771650"/>
              <a:gd name="connsiteX4" fmla="*/ 2582141 w 2675659"/>
              <a:gd name="connsiteY4" fmla="*/ 1683327 h 1771650"/>
              <a:gd name="connsiteX5" fmla="*/ 2675659 w 2675659"/>
              <a:gd name="connsiteY5" fmla="*/ 1771650 h 1771650"/>
              <a:gd name="connsiteX0" fmla="*/ 0 w 2675659"/>
              <a:gd name="connsiteY0" fmla="*/ 0 h 1771650"/>
              <a:gd name="connsiteX1" fmla="*/ 1849582 w 2675659"/>
              <a:gd name="connsiteY1" fmla="*/ 1241713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10541 w 2675659"/>
              <a:gd name="connsiteY1" fmla="*/ 587085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369127 w 2675659"/>
              <a:gd name="connsiteY2" fmla="*/ 1558636 h 1771650"/>
              <a:gd name="connsiteX3" fmla="*/ 2582141 w 2675659"/>
              <a:gd name="connsiteY3" fmla="*/ 1683327 h 1771650"/>
              <a:gd name="connsiteX4" fmla="*/ 2675659 w 2675659"/>
              <a:gd name="connsiteY4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582141 w 2675659"/>
              <a:gd name="connsiteY2" fmla="*/ 1683327 h 1771650"/>
              <a:gd name="connsiteX3" fmla="*/ 2675659 w 2675659"/>
              <a:gd name="connsiteY3" fmla="*/ 1771650 h 1771650"/>
              <a:gd name="connsiteX0" fmla="*/ 0 w 2675659"/>
              <a:gd name="connsiteY0" fmla="*/ 0 h 1771650"/>
              <a:gd name="connsiteX1" fmla="*/ 1200150 w 2675659"/>
              <a:gd name="connsiteY1" fmla="*/ 581889 h 1771650"/>
              <a:gd name="connsiteX2" fmla="*/ 2675659 w 2675659"/>
              <a:gd name="connsiteY2" fmla="*/ 1771650 h 1771650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4713"/>
              <a:gd name="connsiteY0" fmla="*/ 0 h 1802823"/>
              <a:gd name="connsiteX1" fmla="*/ 1200150 w 2384713"/>
              <a:gd name="connsiteY1" fmla="*/ 581889 h 1802823"/>
              <a:gd name="connsiteX2" fmla="*/ 2384713 w 2384713"/>
              <a:gd name="connsiteY2" fmla="*/ 1802823 h 1802823"/>
              <a:gd name="connsiteX0" fmla="*/ 0 w 2389909"/>
              <a:gd name="connsiteY0" fmla="*/ 0 h 1818410"/>
              <a:gd name="connsiteX1" fmla="*/ 1205346 w 2389909"/>
              <a:gd name="connsiteY1" fmla="*/ 597476 h 1818410"/>
              <a:gd name="connsiteX2" fmla="*/ 2389909 w 2389909"/>
              <a:gd name="connsiteY2" fmla="*/ 1818410 h 1818410"/>
              <a:gd name="connsiteX0" fmla="*/ 0 w 2389909"/>
              <a:gd name="connsiteY0" fmla="*/ 0 h 1818410"/>
              <a:gd name="connsiteX1" fmla="*/ 1250107 w 2389909"/>
              <a:gd name="connsiteY1" fmla="*/ 431221 h 1818410"/>
              <a:gd name="connsiteX2" fmla="*/ 2389909 w 2389909"/>
              <a:gd name="connsiteY2" fmla="*/ 1818410 h 1818410"/>
              <a:gd name="connsiteX0" fmla="*/ 0 w 2479431"/>
              <a:gd name="connsiteY0" fmla="*/ 0 h 1153392"/>
              <a:gd name="connsiteX1" fmla="*/ 1250107 w 2479431"/>
              <a:gd name="connsiteY1" fmla="*/ 431221 h 1153392"/>
              <a:gd name="connsiteX2" fmla="*/ 2479431 w 2479431"/>
              <a:gd name="connsiteY2" fmla="*/ 1153392 h 1153392"/>
              <a:gd name="connsiteX0" fmla="*/ 0 w 2479431"/>
              <a:gd name="connsiteY0" fmla="*/ 0 h 1153392"/>
              <a:gd name="connsiteX1" fmla="*/ 1237318 w 2479431"/>
              <a:gd name="connsiteY1" fmla="*/ 418432 h 1153392"/>
              <a:gd name="connsiteX2" fmla="*/ 2479431 w 2479431"/>
              <a:gd name="connsiteY2" fmla="*/ 1153392 h 11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431" h="1153392">
                <a:moveTo>
                  <a:pt x="0" y="0"/>
                </a:moveTo>
                <a:lnTo>
                  <a:pt x="1237318" y="418432"/>
                </a:lnTo>
                <a:lnTo>
                  <a:pt x="2479431" y="1153392"/>
                </a:lnTo>
              </a:path>
            </a:pathLst>
          </a:custGeom>
          <a:noFill/>
          <a:ln w="44450" cap="rnd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309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14: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Onduidelijk hoe duurzaam afname vluchten is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Minder vluchten op korte en middellange afstand (250-750km)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Mogelijke gevolgen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Totaal minder vliegbewegingen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Opvulling met lange afstandsvluchten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0413009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15: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Meer onderzoek noodzakelijk!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7999" y="1193754"/>
            <a:ext cx="8676001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A5C100"/>
              </a:buClr>
              <a:buNone/>
            </a:pPr>
            <a:r>
              <a:rPr lang="nl-NL" sz="1600" dirty="0"/>
              <a:t>Internationale &amp; lange afstandsreizen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Wat zijn de motieven van de reiziger om ver te reizen?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Hoe worden deze beïnvloed door de prijs en de reistijd?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Hoe worden deze beïnvloed door factoren als </a:t>
            </a:r>
            <a:r>
              <a:rPr lang="nl-NL" sz="1600" dirty="0" err="1"/>
              <a:t>ticketing</a:t>
            </a:r>
            <a:r>
              <a:rPr lang="nl-NL" sz="1600" dirty="0"/>
              <a:t> &amp; services en de verkrijgbaarheid, vindbaarheid/informatieverstrekking, en voorwaarden van een ticket?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Wat is voor de verre reiziger van belang voor de </a:t>
            </a:r>
            <a:r>
              <a:rPr lang="nl-NL" sz="1600" dirty="0" err="1"/>
              <a:t>vervoerwijzekeuze</a:t>
            </a:r>
            <a:r>
              <a:rPr lang="nl-NL" sz="1600" dirty="0"/>
              <a:t>?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Welke waarde hecht de reiziger aan betrouwbaarheid, punctualiteit, comfort, zekerheid?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Hoe kan de keuze van de reiziger worden bepaald en gemodelleerd voor realistische voorspellingen voor Maatschappelijke investeringen (MKBA) en Business Cases?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Hoe ziet een duurzame mix van substitutie en generatie uit voor een maatschappelijk en bedrijfseconomisch positief resultaat?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Welke alternatieve vervoermogelijkheden kunnen worden geboden aan de reiziger?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0669478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085C35-E1FF-1E48-AB27-B13F81110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"/>
          <a:stretch/>
        </p:blipFill>
        <p:spPr>
          <a:xfrm>
            <a:off x="-10428" y="1"/>
            <a:ext cx="9154428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403A5807-E947-8745-A1D3-A2A44B127732}"/>
              </a:ext>
            </a:extLst>
          </p:cNvPr>
          <p:cNvGrpSpPr/>
          <p:nvPr/>
        </p:nvGrpSpPr>
        <p:grpSpPr>
          <a:xfrm>
            <a:off x="361324" y="579285"/>
            <a:ext cx="8424000" cy="4240800"/>
            <a:chOff x="361324" y="579285"/>
            <a:chExt cx="8424000" cy="4240800"/>
          </a:xfrm>
        </p:grpSpPr>
        <p:sp>
          <p:nvSpPr>
            <p:cNvPr id="8" name="Afgeronde rechthoek 7">
              <a:extLst>
                <a:ext uri="{FF2B5EF4-FFF2-40B4-BE49-F238E27FC236}">
                  <a16:creationId xmlns:a16="http://schemas.microsoft.com/office/drawing/2014/main" id="{CF05F1B7-C26E-0046-AA91-5E86C3AEEE10}"/>
                </a:ext>
              </a:extLst>
            </p:cNvPr>
            <p:cNvSpPr/>
            <p:nvPr/>
          </p:nvSpPr>
          <p:spPr>
            <a:xfrm>
              <a:off x="361324" y="579285"/>
              <a:ext cx="8424000" cy="4240800"/>
            </a:xfrm>
            <a:prstGeom prst="roundRect">
              <a:avLst/>
            </a:prstGeom>
            <a:solidFill>
              <a:srgbClr val="22567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473B6ED7-5BAB-0A4C-B4D0-AADF425DC99C}"/>
                </a:ext>
              </a:extLst>
            </p:cNvPr>
            <p:cNvSpPr txBox="1">
              <a:spLocks/>
            </p:cNvSpPr>
            <p:nvPr/>
          </p:nvSpPr>
          <p:spPr>
            <a:xfrm>
              <a:off x="361324" y="579285"/>
              <a:ext cx="8424000" cy="873493"/>
            </a:xfrm>
            <a:prstGeom prst="rect">
              <a:avLst/>
            </a:prstGeom>
          </p:spPr>
          <p:txBody>
            <a:bodyPr vert="horz" lIns="0" tIns="46800" rIns="0" bIns="46800" rtlCol="0" anchor="ctr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577E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nl-NL" sz="2700" dirty="0">
                  <a:solidFill>
                    <a:schemeClr val="bg1"/>
                  </a:solidFill>
                  <a:ea typeface="Verdana" panose="020B0604030504040204" pitchFamily="34" charset="0"/>
                </a:rPr>
                <a:t>Dank voor uw aandacht</a:t>
              </a:r>
              <a:endParaRPr lang="en-GB" sz="2700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AEDFE97-6022-A044-BA22-C7F644F90F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703"/>
            <a:stretch/>
          </p:blipFill>
          <p:spPr bwMode="auto">
            <a:xfrm>
              <a:off x="1456898" y="2229122"/>
              <a:ext cx="1150824" cy="115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7D98428-1636-4244-8290-9C6C8D3AAC48}"/>
                </a:ext>
              </a:extLst>
            </p:cNvPr>
            <p:cNvSpPr txBox="1"/>
            <p:nvPr/>
          </p:nvSpPr>
          <p:spPr>
            <a:xfrm>
              <a:off x="3073160" y="2229122"/>
              <a:ext cx="4613941" cy="115199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Barth Donners</a:t>
              </a:r>
            </a:p>
            <a:p>
              <a:r>
                <a:rPr lang="nl-NL" sz="16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Adviseur Duurzame Mobiliteit – Rail &amp; OV</a:t>
              </a:r>
            </a:p>
            <a:p>
              <a:endParaRPr lang="nl-NL" sz="16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nl-NL" sz="16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Royal HaskoningDHV</a:t>
              </a:r>
            </a:p>
            <a:p>
              <a:r>
                <a:rPr lang="nl-NL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Barth.donners@rhdhv.com</a:t>
              </a:r>
              <a:r>
                <a:rPr lang="nl-NL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– +31 6 30035695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79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1450E9-E165-A247-82C4-FBAE41866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957"/>
          </a:xfrm>
          <a:prstGeom prst="rect">
            <a:avLst/>
          </a:prstGeom>
        </p:spPr>
      </p:pic>
      <p:pic>
        <p:nvPicPr>
          <p:cNvPr id="46" name="corpBackground">
            <a:extLst>
              <a:ext uri="{FF2B5EF4-FFF2-40B4-BE49-F238E27FC236}">
                <a16:creationId xmlns:a16="http://schemas.microsoft.com/office/drawing/2014/main" id="{E0BB7D06-6E36-2349-80DF-84FD7D0C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57"/>
            <a:ext cx="9144000" cy="5146766"/>
          </a:xfrm>
          <a:prstGeom prst="rect">
            <a:avLst/>
          </a:prstGeom>
        </p:spPr>
      </p:pic>
      <p:sp>
        <p:nvSpPr>
          <p:cNvPr id="47" name="AutoShape 3">
            <a:extLst>
              <a:ext uri="{FF2B5EF4-FFF2-40B4-BE49-F238E27FC236}">
                <a16:creationId xmlns:a16="http://schemas.microsoft.com/office/drawing/2014/main" id="{44F21F40-936C-314A-8B33-2A6CCA79BA5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id="{B03EC13B-2B95-C144-979D-59A64117ECC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E969982A-8AF0-7E44-9E12-446C4807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77E"/>
              </a:solidFill>
              <a:effectLst/>
              <a:uLnTx/>
              <a:uFillTx/>
            </a:endParaRPr>
          </a:p>
        </p:txBody>
      </p:sp>
      <p:pic>
        <p:nvPicPr>
          <p:cNvPr id="53" name="corpLogo">
            <a:extLst>
              <a:ext uri="{FF2B5EF4-FFF2-40B4-BE49-F238E27FC236}">
                <a16:creationId xmlns:a16="http://schemas.microsoft.com/office/drawing/2014/main" id="{AF8CF7CB-73AC-BE48-9C4E-2D11494FB30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80C747-88F5-2B49-825A-EAD3763EB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476173"/>
            <a:ext cx="6393688" cy="407094"/>
          </a:xfrm>
        </p:spPr>
        <p:txBody>
          <a:bodyPr/>
          <a:lstStyle/>
          <a:p>
            <a:r>
              <a:rPr lang="nl-NL" b="1" dirty="0"/>
              <a:t>Trein als substituut voor vliegtuig</a:t>
            </a:r>
            <a:br>
              <a:rPr lang="nl-NL" b="1" dirty="0"/>
            </a:br>
            <a:br>
              <a:rPr lang="nl-NL" i="1" dirty="0">
                <a:solidFill>
                  <a:srgbClr val="A5C100"/>
                </a:solidFill>
              </a:rPr>
            </a:br>
            <a:endParaRPr lang="nl-NL" dirty="0"/>
          </a:p>
        </p:txBody>
      </p:sp>
      <p:sp>
        <p:nvSpPr>
          <p:cNvPr id="66" name="Tijdelijke aanduiding voor tekst 1">
            <a:extLst>
              <a:ext uri="{FF2B5EF4-FFF2-40B4-BE49-F238E27FC236}">
                <a16:creationId xmlns:a16="http://schemas.microsoft.com/office/drawing/2014/main" id="{324BA0C7-EFD7-324B-A3AE-6A28F14C5F74}"/>
              </a:ext>
            </a:extLst>
          </p:cNvPr>
          <p:cNvSpPr txBox="1">
            <a:spLocks/>
          </p:cNvSpPr>
          <p:nvPr/>
        </p:nvSpPr>
        <p:spPr>
          <a:xfrm>
            <a:off x="810000" y="2406553"/>
            <a:ext cx="4050032" cy="720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bg2"/>
              </a:buClr>
              <a:buSzPct val="80000"/>
              <a:buFontTx/>
              <a:buNone/>
              <a:defRPr sz="13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Tx/>
              <a:buNone/>
              <a:tabLst/>
              <a:defRPr/>
            </a:pPr>
            <a:endParaRPr lang="nl-NL" dirty="0">
              <a:solidFill>
                <a:srgbClr val="00688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Tx/>
              <a:buNone/>
              <a:tabLst/>
              <a:defRPr/>
            </a:pPr>
            <a:endParaRPr lang="nl-NL" dirty="0">
              <a:solidFill>
                <a:srgbClr val="006889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A2480F-00AC-B64F-AA21-DACF2EC5C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99" y="1991328"/>
            <a:ext cx="5468137" cy="540310"/>
          </a:xfrm>
        </p:spPr>
        <p:txBody>
          <a:bodyPr/>
          <a:lstStyle/>
          <a:p>
            <a:r>
              <a:rPr lang="nl-NL" dirty="0">
                <a:solidFill>
                  <a:srgbClr val="A5C100"/>
                </a:solidFill>
              </a:rPr>
              <a:t>Critical review brede maatschappelijke consultatie omgevingsraad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8C4EB0-07DC-AB42-8D37-D28B8FFE6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000" y="2877798"/>
            <a:ext cx="2397464" cy="394554"/>
          </a:xfrm>
        </p:spPr>
        <p:txBody>
          <a:bodyPr/>
          <a:lstStyle/>
          <a:p>
            <a:pPr lvl="0">
              <a:lnSpc>
                <a:spcPct val="114000"/>
              </a:lnSpc>
              <a:buClr>
                <a:srgbClr val="FFFFFF"/>
              </a:buClr>
              <a:defRPr/>
            </a:pPr>
            <a:r>
              <a:rPr lang="nl-NL" dirty="0">
                <a:solidFill>
                  <a:srgbClr val="006889"/>
                </a:solidFill>
              </a:rPr>
              <a:t>Barth Donners</a:t>
            </a:r>
          </a:p>
          <a:p>
            <a:pPr lvl="0">
              <a:lnSpc>
                <a:spcPct val="114000"/>
              </a:lnSpc>
              <a:buClr>
                <a:srgbClr val="FFFFFF"/>
              </a:buClr>
              <a:defRPr/>
            </a:pPr>
            <a:r>
              <a:rPr lang="nl-NL" dirty="0">
                <a:solidFill>
                  <a:srgbClr val="006889"/>
                </a:solidFill>
              </a:rPr>
              <a:t>26 november 2018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65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Onbelangrijk: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Afstand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1: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reiziger maakt zijn eigen keuze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Keuze (vervoerwijze) gebaseerd op: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Prijs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b="1" dirty="0"/>
              <a:t>Gepercipieerde</a:t>
            </a:r>
            <a:r>
              <a:rPr lang="nl-NL" sz="1600" dirty="0"/>
              <a:t> reistijd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Overstappen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Minder belangrijk: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In-voertuigtijd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Comfort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Prijs last-</a:t>
            </a:r>
            <a:r>
              <a:rPr lang="nl-NL" sz="1600" dirty="0" err="1"/>
              <a:t>mile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843479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Perceptie afhankelijk van afstand/doel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Minder gevoelig voor reistijd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Verschillen per doelgroep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Zakelijke reiziger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Recreatieve reiziger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(woon-werk)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2: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reiziger is niet rationeel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Gepercipieerde reistijd is subjectief,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Maar wel te generaliseren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Of te </a:t>
            </a:r>
            <a:r>
              <a:rPr lang="nl-NL" sz="1600" dirty="0" err="1"/>
              <a:t>monetariseren</a:t>
            </a: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Tijdswaardering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9747583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Onbelangrijk: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Afstand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3: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vervoerwijzekeuze</a:t>
            </a:r>
            <a:r>
              <a:rPr lang="nl-NL" dirty="0"/>
              <a:t> is niet binair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4103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Keuze volgt s-curve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Pas bij grote verschillen 0 of 1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Deel reizigers blijft bij keuze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Transfer passagiers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Andere redenen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70000" lvl="1" indent="0">
              <a:spcAft>
                <a:spcPts val="600"/>
              </a:spcAft>
              <a:buClr>
                <a:srgbClr val="A5C100"/>
              </a:buClr>
              <a:buNone/>
            </a:pPr>
            <a:r>
              <a:rPr lang="en" dirty="0" err="1"/>
              <a:t>Voorbeeld</a:t>
            </a:r>
            <a:r>
              <a:rPr lang="en" dirty="0"/>
              <a:t> </a:t>
            </a:r>
            <a:r>
              <a:rPr lang="en" dirty="0" err="1"/>
              <a:t>uit</a:t>
            </a:r>
            <a:r>
              <a:rPr lang="en" dirty="0"/>
              <a:t>: </a:t>
            </a:r>
            <a:r>
              <a:rPr lang="en" dirty="0" err="1"/>
              <a:t>Ortúzar</a:t>
            </a:r>
            <a:r>
              <a:rPr lang="en" dirty="0"/>
              <a:t>, J. D. D., &amp; </a:t>
            </a:r>
            <a:r>
              <a:rPr lang="en" dirty="0" err="1"/>
              <a:t>Willumsen</a:t>
            </a:r>
            <a:r>
              <a:rPr lang="en" dirty="0"/>
              <a:t>, L. G. (2011). </a:t>
            </a:r>
            <a:r>
              <a:rPr lang="en" i="1" dirty="0"/>
              <a:t>Modelling Transport</a:t>
            </a:r>
            <a:r>
              <a:rPr lang="en" dirty="0"/>
              <a:t>. </a:t>
            </a:r>
            <a:r>
              <a:rPr lang="en" i="1" dirty="0"/>
              <a:t>Modelling Transport</a:t>
            </a:r>
            <a:r>
              <a:rPr lang="en" dirty="0"/>
              <a:t> (4th ed.).</a:t>
            </a:r>
            <a:endParaRPr lang="nl-NL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0F6020-4218-9F49-9E7C-FF3C6149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83" y="1139927"/>
            <a:ext cx="5360538" cy="35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98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143553B-D553-CA49-A7D6-B4E9A457D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942" y="183768"/>
            <a:ext cx="7043057" cy="4959732"/>
          </a:xfrm>
          <a:prstGeom prst="rect">
            <a:avLst/>
          </a:prstGeom>
        </p:spPr>
      </p:pic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4: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HSL-trein ≠ HSL-snelheid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5ABACB-36E0-DF4C-AF4E-F8C042DF88F2}"/>
              </a:ext>
            </a:extLst>
          </p:cNvPr>
          <p:cNvSpPr txBox="1">
            <a:spLocks/>
          </p:cNvSpPr>
          <p:nvPr/>
        </p:nvSpPr>
        <p:spPr>
          <a:xfrm>
            <a:off x="185057" y="1346154"/>
            <a:ext cx="860790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ICE 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CGN-FRA</a:t>
            </a:r>
          </a:p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 err="1"/>
              <a:t>Thalys</a:t>
            </a:r>
            <a:r>
              <a:rPr lang="nl-NL" sz="1600" dirty="0"/>
              <a:t>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 err="1"/>
              <a:t>Asd-Hfda</a:t>
            </a: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 err="1"/>
              <a:t>Rtd</a:t>
            </a: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Antwerpen-</a:t>
            </a:r>
            <a:br>
              <a:rPr lang="nl-NL" sz="1600" dirty="0"/>
            </a:br>
            <a:r>
              <a:rPr lang="nl-NL" sz="1600" dirty="0"/>
              <a:t>Halle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0590042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5: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Trein is nu maar zeer beperkt competitief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5ABACB-36E0-DF4C-AF4E-F8C042DF88F2}"/>
              </a:ext>
            </a:extLst>
          </p:cNvPr>
          <p:cNvSpPr txBox="1">
            <a:spLocks/>
          </p:cNvSpPr>
          <p:nvPr/>
        </p:nvSpPr>
        <p:spPr>
          <a:xfrm>
            <a:off x="185057" y="1346154"/>
            <a:ext cx="860790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Sneller: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Brussel &amp; Parijs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Nagenoeg gelijk: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Düsseldorf &amp; Londen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9C7CC4F-FA0A-FC4F-A022-F8E0AE70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1079500"/>
            <a:ext cx="6337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4228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6: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Substitutie door trein voor bestemming tot ±750km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5ABACB-36E0-DF4C-AF4E-F8C042DF88F2}"/>
              </a:ext>
            </a:extLst>
          </p:cNvPr>
          <p:cNvSpPr txBox="1">
            <a:spLocks/>
          </p:cNvSpPr>
          <p:nvPr/>
        </p:nvSpPr>
        <p:spPr>
          <a:xfrm>
            <a:off x="620400" y="13461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Randvoorwaarden: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Competitieve reistijd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b="1" dirty="0"/>
              <a:t>HSL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b="1" dirty="0"/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Hemelsbreed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Zeer effectief bij ±500km</a:t>
            </a:r>
          </a:p>
          <a:p>
            <a:pPr marL="28575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Stelregel: 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Max 4:00u met trein</a:t>
            </a:r>
          </a:p>
          <a:p>
            <a:pPr marL="270000" lvl="1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sz="1600" dirty="0"/>
          </a:p>
          <a:p>
            <a:pPr marL="270000" lvl="1" indent="0">
              <a:spcAft>
                <a:spcPts val="600"/>
              </a:spcAft>
              <a:buClr>
                <a:srgbClr val="A5C100"/>
              </a:buClr>
              <a:buNone/>
            </a:pPr>
            <a:endParaRPr lang="nl-NL" sz="1600" dirty="0"/>
          </a:p>
          <a:p>
            <a:pPr marL="11113" lvl="1" indent="0">
              <a:spcAft>
                <a:spcPts val="600"/>
              </a:spcAft>
              <a:buClr>
                <a:srgbClr val="A5C100"/>
              </a:buClr>
              <a:buNone/>
            </a:pPr>
            <a:r>
              <a:rPr lang="nl-NL" dirty="0"/>
              <a:t>Bron: Rome2Rio 23-11-2018</a:t>
            </a: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2D21E2-31EB-2C40-9FCA-044C2DEF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194358"/>
            <a:ext cx="60071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63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0BDC40D-2D19-6941-8FE8-008327CF3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2873"/>
            <a:ext cx="6876099" cy="4958581"/>
          </a:xfrm>
          <a:prstGeom prst="rect">
            <a:avLst/>
          </a:prstGeom>
        </p:spPr>
      </p:pic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7: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Veel bestemmingen vanaf Schiphol binnen ±750km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5ABACB-36E0-DF4C-AF4E-F8C042DF88F2}"/>
              </a:ext>
            </a:extLst>
          </p:cNvPr>
          <p:cNvSpPr txBox="1">
            <a:spLocks/>
          </p:cNvSpPr>
          <p:nvPr/>
        </p:nvSpPr>
        <p:spPr>
          <a:xfrm>
            <a:off x="620400" y="13461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Rechtstreekse vluchten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Ook zeer kort &lt;250km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Brussel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Düsseldorf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8539380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B7BDA3-9182-F842-B35D-89CA5903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" y="681172"/>
            <a:ext cx="8737600" cy="4241800"/>
          </a:xfrm>
          <a:prstGeom prst="rect">
            <a:avLst/>
          </a:prstGeom>
        </p:spPr>
      </p:pic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456B6E2-C824-CA4D-B63E-22248FB785F8}"/>
              </a:ext>
            </a:extLst>
          </p:cNvPr>
          <p:cNvSpPr txBox="1">
            <a:spLocks/>
          </p:cNvSpPr>
          <p:nvPr/>
        </p:nvSpPr>
        <p:spPr>
          <a:xfrm>
            <a:off x="4571999" y="1196878"/>
            <a:ext cx="4067999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9DB27-C728-FD4A-9D59-4BEC084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Feit 8: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801B12-31BD-7446-AE54-B37818A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31 bestemmingen: 244 Dagelijkse vluchten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F109AFD-18EB-AD42-B33D-8D48FF615510}"/>
              </a:ext>
            </a:extLst>
          </p:cNvPr>
          <p:cNvSpPr txBox="1">
            <a:spLocks/>
          </p:cNvSpPr>
          <p:nvPr/>
        </p:nvSpPr>
        <p:spPr>
          <a:xfrm>
            <a:off x="468000" y="11937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5ABACB-36E0-DF4C-AF4E-F8C042DF88F2}"/>
              </a:ext>
            </a:extLst>
          </p:cNvPr>
          <p:cNvSpPr txBox="1">
            <a:spLocks/>
          </p:cNvSpPr>
          <p:nvPr/>
        </p:nvSpPr>
        <p:spPr>
          <a:xfrm>
            <a:off x="620400" y="1346154"/>
            <a:ext cx="8172566" cy="3477657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244 Dagelijkse vluchten: 178.000 VTB/jaar</a:t>
            </a:r>
          </a:p>
          <a:p>
            <a:pPr marL="555750" lvl="1" indent="-285750">
              <a:spcAft>
                <a:spcPts val="600"/>
              </a:spcAft>
              <a:buClr>
                <a:srgbClr val="A5C100"/>
              </a:buClr>
            </a:pPr>
            <a:r>
              <a:rPr lang="nl-NL" sz="1600" dirty="0"/>
              <a:t>36% van totaal 497.000VTB in 2017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4A87B36-BCEE-7540-9F41-0201430F2307}"/>
              </a:ext>
            </a:extLst>
          </p:cNvPr>
          <p:cNvSpPr/>
          <p:nvPr/>
        </p:nvSpPr>
        <p:spPr>
          <a:xfrm>
            <a:off x="340567" y="681172"/>
            <a:ext cx="136202" cy="3213049"/>
          </a:xfrm>
          <a:prstGeom prst="rect">
            <a:avLst/>
          </a:prstGeom>
          <a:solidFill>
            <a:srgbClr val="81106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kstvak 17">
            <a:extLst>
              <a:ext uri="{FF2B5EF4-FFF2-40B4-BE49-F238E27FC236}">
                <a16:creationId xmlns:a16="http://schemas.microsoft.com/office/drawing/2014/main" id="{B42F5E68-E352-F947-B320-63E0844AAC4A}"/>
              </a:ext>
            </a:extLst>
          </p:cNvPr>
          <p:cNvSpPr txBox="1"/>
          <p:nvPr/>
        </p:nvSpPr>
        <p:spPr>
          <a:xfrm>
            <a:off x="54034" y="2592355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7">
            <a:extLst>
              <a:ext uri="{FF2B5EF4-FFF2-40B4-BE49-F238E27FC236}">
                <a16:creationId xmlns:a16="http://schemas.microsoft.com/office/drawing/2014/main" id="{7310C9CF-5CA8-FF47-9F5D-21652196977F}"/>
              </a:ext>
            </a:extLst>
          </p:cNvPr>
          <p:cNvSpPr txBox="1"/>
          <p:nvPr/>
        </p:nvSpPr>
        <p:spPr>
          <a:xfrm>
            <a:off x="42236" y="3207143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vak 17">
            <a:extLst>
              <a:ext uri="{FF2B5EF4-FFF2-40B4-BE49-F238E27FC236}">
                <a16:creationId xmlns:a16="http://schemas.microsoft.com/office/drawing/2014/main" id="{81F9FCA3-868E-7B45-9400-F2CC8CBDE9B7}"/>
              </a:ext>
            </a:extLst>
          </p:cNvPr>
          <p:cNvSpPr txBox="1"/>
          <p:nvPr/>
        </p:nvSpPr>
        <p:spPr>
          <a:xfrm>
            <a:off x="36336" y="4048522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arallellogram 13">
            <a:extLst>
              <a:ext uri="{FF2B5EF4-FFF2-40B4-BE49-F238E27FC236}">
                <a16:creationId xmlns:a16="http://schemas.microsoft.com/office/drawing/2014/main" id="{5D22C444-FF33-9F45-BEA7-B408ED82F279}"/>
              </a:ext>
            </a:extLst>
          </p:cNvPr>
          <p:cNvSpPr/>
          <p:nvPr/>
        </p:nvSpPr>
        <p:spPr>
          <a:xfrm rot="16200000" flipH="1">
            <a:off x="301447" y="1649686"/>
            <a:ext cx="201245" cy="163495"/>
          </a:xfrm>
          <a:prstGeom prst="parallelogram">
            <a:avLst>
              <a:gd name="adj" fmla="val 67734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4E83BBF2-46EC-054A-BFC2-8128D2BF252C}"/>
              </a:ext>
            </a:extLst>
          </p:cNvPr>
          <p:cNvGrpSpPr/>
          <p:nvPr/>
        </p:nvGrpSpPr>
        <p:grpSpPr>
          <a:xfrm>
            <a:off x="298793" y="1598945"/>
            <a:ext cx="211468" cy="252725"/>
            <a:chOff x="0" y="-8511"/>
            <a:chExt cx="111443" cy="111920"/>
          </a:xfrm>
        </p:grpSpPr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29631087-0270-3346-A27B-690FD1BE6818}"/>
                </a:ext>
              </a:extLst>
            </p:cNvPr>
            <p:cNvCxnSpPr/>
            <p:nvPr/>
          </p:nvCxnSpPr>
          <p:spPr>
            <a:xfrm rot="16200000" flipH="1" flipV="1">
              <a:off x="17621" y="-25973"/>
              <a:ext cx="75565" cy="110490"/>
            </a:xfrm>
            <a:prstGeom prst="line">
              <a:avLst/>
            </a:prstGeom>
            <a:noFill/>
            <a:ln w="25400" cap="flat" cmpd="sng" algn="ctr">
              <a:solidFill>
                <a:srgbClr val="811066"/>
              </a:solidFill>
              <a:prstDash val="solid"/>
            </a:ln>
            <a:effectLst/>
          </p:spPr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8CD0F18-4596-164D-B82D-4D417C264265}"/>
                </a:ext>
              </a:extLst>
            </p:cNvPr>
            <p:cNvCxnSpPr/>
            <p:nvPr/>
          </p:nvCxnSpPr>
          <p:spPr>
            <a:xfrm rot="16200000" flipH="1" flipV="1">
              <a:off x="20161" y="12127"/>
              <a:ext cx="71121" cy="111443"/>
            </a:xfrm>
            <a:prstGeom prst="line">
              <a:avLst/>
            </a:prstGeom>
            <a:noFill/>
            <a:ln w="25400" cap="flat" cmpd="sng" algn="ctr">
              <a:solidFill>
                <a:srgbClr val="811066"/>
              </a:solidFill>
              <a:prstDash val="solid"/>
            </a:ln>
            <a:effectLst/>
          </p:spPr>
        </p:cxn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36F51683-E6F5-E040-81AE-3EF4B2D6355E}"/>
              </a:ext>
            </a:extLst>
          </p:cNvPr>
          <p:cNvSpPr txBox="1"/>
          <p:nvPr/>
        </p:nvSpPr>
        <p:spPr>
          <a:xfrm>
            <a:off x="54034" y="1972937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0D480D6-AA12-3247-8736-41E91E755A2F}"/>
              </a:ext>
            </a:extLst>
          </p:cNvPr>
          <p:cNvSpPr txBox="1"/>
          <p:nvPr/>
        </p:nvSpPr>
        <p:spPr>
          <a:xfrm>
            <a:off x="54034" y="1341686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5ABD0EF-548A-224E-99E6-EF8CFF02CB0E}"/>
              </a:ext>
            </a:extLst>
          </p:cNvPr>
          <p:cNvSpPr txBox="1"/>
          <p:nvPr/>
        </p:nvSpPr>
        <p:spPr>
          <a:xfrm>
            <a:off x="54034" y="713516"/>
            <a:ext cx="226616" cy="137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7883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16x9_Corporate.potx" id="{538B59D5-2534-40D7-BD37-FD83F2DBC1AC}" vid="{B1AA4930-3AB3-4B13-852A-18392AFB87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59664B2059342AE47BD596B71978F" ma:contentTypeVersion="6" ma:contentTypeDescription="Een nieuw document maken." ma:contentTypeScope="" ma:versionID="e63efb0d6ca6b5277b9c11c64b2e0487">
  <xsd:schema xmlns:xsd="http://www.w3.org/2001/XMLSchema" xmlns:xs="http://www.w3.org/2001/XMLSchema" xmlns:p="http://schemas.microsoft.com/office/2006/metadata/properties" xmlns:ns2="aa435868-bee1-4536-8dee-020cefe7809e" targetNamespace="http://schemas.microsoft.com/office/2006/metadata/properties" ma:root="true" ma:fieldsID="e078ce150d698223e452ea7e6d4029b7" ns2:_="">
    <xsd:import namespace="aa435868-bee1-4536-8dee-020cefe7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35868-bee1-4536-8dee-020cefe78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C34B4D-04AA-44F8-8078-322D6A5D8FDC}"/>
</file>

<file path=customXml/itemProps2.xml><?xml version="1.0" encoding="utf-8"?>
<ds:datastoreItem xmlns:ds="http://schemas.openxmlformats.org/officeDocument/2006/customXml" ds:itemID="{AC179E43-74F2-4DFE-B289-8CE2FD51795F}"/>
</file>

<file path=customXml/itemProps3.xml><?xml version="1.0" encoding="utf-8"?>
<ds:datastoreItem xmlns:ds="http://schemas.openxmlformats.org/officeDocument/2006/customXml" ds:itemID="{A78461D6-2AED-48F4-9768-9A1D9DA9F4D0}"/>
</file>

<file path=docProps/app.xml><?xml version="1.0" encoding="utf-8"?>
<Properties xmlns="http://schemas.openxmlformats.org/officeDocument/2006/extended-properties" xmlns:vt="http://schemas.openxmlformats.org/officeDocument/2006/docPropsVTypes">
  <Template>On Screen 16x9_Corporate</Template>
  <TotalTime>14721</TotalTime>
  <Words>658</Words>
  <Application>Microsoft Macintosh PowerPoint</Application>
  <PresentationFormat>Diavoorstelling (16:9)</PresentationFormat>
  <Paragraphs>238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Office Theme</vt:lpstr>
      <vt:lpstr>Trein als substituut voor vliegtuig  </vt:lpstr>
      <vt:lpstr>Feit 1:</vt:lpstr>
      <vt:lpstr>Feit 2:</vt:lpstr>
      <vt:lpstr>Feit 3:</vt:lpstr>
      <vt:lpstr>Feit 4:</vt:lpstr>
      <vt:lpstr>Feit 5:</vt:lpstr>
      <vt:lpstr>Feit 6:</vt:lpstr>
      <vt:lpstr>Feit 7:</vt:lpstr>
      <vt:lpstr>Feit 8:</vt:lpstr>
      <vt:lpstr>Feit 9:</vt:lpstr>
      <vt:lpstr>Feit 10:</vt:lpstr>
      <vt:lpstr>Feit 11:</vt:lpstr>
      <vt:lpstr>Feit 12:</vt:lpstr>
      <vt:lpstr>Feit 13:</vt:lpstr>
      <vt:lpstr>Feit 14:</vt:lpstr>
      <vt:lpstr>Feit 15:</vt:lpstr>
      <vt:lpstr>PowerPoint-presentatie</vt:lpstr>
      <vt:lpstr>Trein als substituut voor vliegtuig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Barth Donners</dc:creator>
  <cp:lastModifiedBy>Barth Donners</cp:lastModifiedBy>
  <cp:revision>338</cp:revision>
  <cp:lastPrinted>2018-04-13T14:54:52Z</cp:lastPrinted>
  <dcterms:created xsi:type="dcterms:W3CDTF">2017-10-17T09:50:05Z</dcterms:created>
  <dcterms:modified xsi:type="dcterms:W3CDTF">2018-11-23T22:45:48Z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Corporate</vt:lpwstr>
  </property>
  <property fmtid="{D5CDD505-2E9C-101B-9397-08002B2CF9AE}" pid="3" name="SecondLogo">
    <vt:lpwstr/>
  </property>
  <property fmtid="{D5CDD505-2E9C-101B-9397-08002B2CF9AE}" pid="4" name="Author">
    <vt:lpwstr/>
  </property>
  <property fmtid="{D5CDD505-2E9C-101B-9397-08002B2CF9AE}" pid="5" name="Date">
    <vt:lpwstr>17 oktober 2017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false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  <property fmtid="{D5CDD505-2E9C-101B-9397-08002B2CF9AE}" pid="13" name="PresentationType">
    <vt:lpwstr>On Screen 16x9</vt:lpwstr>
  </property>
  <property fmtid="{D5CDD505-2E9C-101B-9397-08002B2CF9AE}" pid="14" name="Classification">
    <vt:lpwstr>Open</vt:lpwstr>
  </property>
  <property fmtid="{D5CDD505-2E9C-101B-9397-08002B2CF9AE}" pid="15" name="ContentTypeId">
    <vt:lpwstr>0x010100BB959664B2059342AE47BD596B71978F</vt:lpwstr>
  </property>
</Properties>
</file>